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7" r:id="rId2"/>
  </p:sldIdLst>
  <p:sldSz cx="6858000" cy="9906000" type="A4"/>
  <p:notesSz cx="29819600" cy="42329100"/>
  <p:defaultTextStyle>
    <a:defPPr>
      <a:defRPr lang="en-US"/>
    </a:defPPr>
    <a:lvl1pPr marL="0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9847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9694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9540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9387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99234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19081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38927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58774" algn="l" defTabSz="83969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88"/>
    <a:srgbClr val="BEC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1"/>
    <p:restoredTop sz="94577"/>
  </p:normalViewPr>
  <p:slideViewPr>
    <p:cSldViewPr>
      <p:cViewPr>
        <p:scale>
          <a:sx n="110" d="100"/>
          <a:sy n="110" d="100"/>
        </p:scale>
        <p:origin x="1896" y="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ts val="2160"/>
        </a:lnSpc>
        <a:spcBef>
          <a:spcPct val="0"/>
        </a:spcBef>
        <a:buNone/>
        <a:defRPr sz="1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file:////Users/marinella/Library/Group%20Containers/UBF8T346G9.ms/WebArchiveCopyPasteTempFiles/com.microsoft.Word/yvgbycvrd.jp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5EB0B66-BB63-BA4F-BF8D-E1DEBEC2E6DE}"/>
              </a:ext>
            </a:extLst>
          </p:cNvPr>
          <p:cNvSpPr/>
          <p:nvPr/>
        </p:nvSpPr>
        <p:spPr>
          <a:xfrm>
            <a:off x="0" y="1"/>
            <a:ext cx="6858000" cy="992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216000" y="1064568"/>
            <a:ext cx="6642000" cy="101305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Exploring the Association Between Risk-Taking </a:t>
            </a:r>
            <a:r>
              <a:rPr kumimoji="0" lang="en-GB" sz="18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Behaviour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Impulsivity, Learning Strategies, and Age Using the BART 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Researcher: Lina Charafeddine 		Supervisor: Dr. </a:t>
            </a:r>
            <a:r>
              <a:rPr lang="en-GB" sz="1200" b="1" dirty="0" err="1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Marinella</a:t>
            </a:r>
            <a:r>
              <a:rPr lang="en-GB" sz="1200" b="1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 Cappelletti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249067" y="2234071"/>
            <a:ext cx="3106800" cy="702706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sz="900" b="1" u="sng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I</a:t>
            </a:r>
            <a:r>
              <a:rPr kumimoji="0" lang="en-US" sz="900" b="1" i="0" u="sng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ntroduction</a:t>
            </a:r>
            <a:endParaRPr kumimoji="0" lang="en-US" sz="900" b="1" i="0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Performance on risky decisions changes as a function of age, where </a:t>
            </a:r>
            <a:r>
              <a:rPr lang="en-US" sz="9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middle-aged adults have a preference for net outcome with learning (</a:t>
            </a:r>
            <a:r>
              <a:rPr lang="en-US" sz="900" dirty="0" err="1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Beitz</a:t>
            </a:r>
            <a:r>
              <a:rPr lang="en-US" sz="9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et al, 2014)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B1A309C-AFDD-F448-870E-C40A98C93D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0" t="25884" r="6896" b="37572"/>
          <a:stretch/>
        </p:blipFill>
        <p:spPr>
          <a:xfrm>
            <a:off x="4247698" y="156617"/>
            <a:ext cx="2456989" cy="727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2AAFC36-1741-084D-B45E-6689AD7C56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600" y="156617"/>
            <a:ext cx="1311151" cy="73680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A0505CD-B085-C94D-B47D-9E70BD45D646}"/>
              </a:ext>
            </a:extLst>
          </p:cNvPr>
          <p:cNvSpPr/>
          <p:nvPr/>
        </p:nvSpPr>
        <p:spPr>
          <a:xfrm>
            <a:off x="44624" y="162770"/>
            <a:ext cx="26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002060"/>
                </a:solidFill>
                <a:latin typeface="Druk Web"/>
              </a:rPr>
              <a:t>MSc in Computational </a:t>
            </a:r>
            <a:br>
              <a:rPr lang="en-GB" sz="2000" b="1" dirty="0">
                <a:solidFill>
                  <a:srgbClr val="002060"/>
                </a:solidFill>
                <a:latin typeface="Druk Web"/>
              </a:rPr>
            </a:br>
            <a:r>
              <a:rPr lang="en-GB" sz="2000" b="1" dirty="0">
                <a:solidFill>
                  <a:srgbClr val="002060"/>
                </a:solidFill>
                <a:latin typeface="Druk Web"/>
              </a:rPr>
              <a:t>Cognitive Neuroscience</a:t>
            </a:r>
            <a:endParaRPr lang="en-GB" sz="2000" b="1" i="0" dirty="0">
              <a:solidFill>
                <a:srgbClr val="002060"/>
              </a:solidFill>
              <a:effectLst/>
              <a:latin typeface="Graphik Web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81DE9AE-0825-A8BF-B3EB-0E73DB9F4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75" y="2144687"/>
            <a:ext cx="61046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3" descr="Teens who gain pleasure from helping others could be less prone to depression, research shows">
            <a:extLst>
              <a:ext uri="{FF2B5EF4-FFF2-40B4-BE49-F238E27FC236}">
                <a16:creationId xmlns:a16="http://schemas.microsoft.com/office/drawing/2014/main" id="{0F546D56-2476-4EC8-01F7-CEC9E8768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645" y="2144688"/>
            <a:ext cx="3165369" cy="202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0B1BBCB-F024-A2D8-02A5-D10878E83A4F}"/>
              </a:ext>
            </a:extLst>
          </p:cNvPr>
          <p:cNvSpPr txBox="1">
            <a:spLocks/>
          </p:cNvSpPr>
          <p:nvPr/>
        </p:nvSpPr>
        <p:spPr>
          <a:xfrm>
            <a:off x="249067" y="3341174"/>
            <a:ext cx="3106800" cy="1236346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Research </a:t>
            </a:r>
            <a:r>
              <a:rPr lang="en-US" sz="900" b="1" u="sng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Q</a:t>
            </a:r>
            <a:r>
              <a:rPr kumimoji="0" lang="en-US" sz="900" b="1" i="0" u="sng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uestion</a:t>
            </a: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(s)</a:t>
            </a: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Main: </a:t>
            </a:r>
            <a:r>
              <a:rPr kumimoji="0" lang="en-US" sz="90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Is </a:t>
            </a: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risk decision-making modulated by age and what are its physiological correlates?</a:t>
            </a: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Secondary: </a:t>
            </a: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Are there correlations between the self reported impulsivity, learning strategy, and DASS-21 scale?</a:t>
            </a: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Are there correlations between M1 excitability/inhibition and performance on the BART?</a:t>
            </a: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FAE37C64-2F7F-D5CD-73F7-6975F0B0F2B2}"/>
              </a:ext>
            </a:extLst>
          </p:cNvPr>
          <p:cNvSpPr txBox="1">
            <a:spLocks/>
          </p:cNvSpPr>
          <p:nvPr/>
        </p:nvSpPr>
        <p:spPr>
          <a:xfrm>
            <a:off x="249067" y="4976520"/>
            <a:ext cx="3106800" cy="79208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Hypothesis</a:t>
            </a: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There will be a direct effect of age on the performance of BART.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3EC06316-A8DA-446D-04EC-D1BC7FE9BB8E}"/>
              </a:ext>
            </a:extLst>
          </p:cNvPr>
          <p:cNvSpPr txBox="1">
            <a:spLocks/>
          </p:cNvSpPr>
          <p:nvPr/>
        </p:nvSpPr>
        <p:spPr>
          <a:xfrm>
            <a:off x="3606794" y="6877553"/>
            <a:ext cx="3106800" cy="1261326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Methods</a:t>
            </a:r>
          </a:p>
          <a:p>
            <a:pPr marL="171450" marR="0" lvl="0" indent="-17145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Balloon Analogue Risk Task (</a:t>
            </a:r>
            <a:r>
              <a:rPr kumimoji="0" lang="en-US" sz="9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Lejuez</a:t>
            </a: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et al, 2002)</a:t>
            </a:r>
          </a:p>
          <a:p>
            <a:pPr marL="171450" indent="-171450" defTabSz="914400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FontTx/>
              <a:buChar char="-"/>
              <a:defRPr/>
            </a:pP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Barratt Impulsiveness Scale (BIS – 11) (Patton et al., 1995)</a:t>
            </a:r>
          </a:p>
          <a:p>
            <a:pPr marL="171450" indent="-171450" defTabSz="914400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FontTx/>
              <a:buChar char="-"/>
              <a:defRPr/>
            </a:pP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Depression and Anxiety Stress Scale -21 (DASS21-Henry et al, 2005) </a:t>
            </a: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E31013E1-C9DD-2227-D46D-ADBC26625C13}"/>
              </a:ext>
            </a:extLst>
          </p:cNvPr>
          <p:cNvSpPr txBox="1">
            <a:spLocks/>
          </p:cNvSpPr>
          <p:nvPr/>
        </p:nvSpPr>
        <p:spPr>
          <a:xfrm>
            <a:off x="3606794" y="8138879"/>
            <a:ext cx="3221415" cy="1263554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Preliminary results (previous data)</a:t>
            </a:r>
          </a:p>
          <a:p>
            <a:pPr marL="171450" marR="0" lvl="0" indent="-17145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Char char="-"/>
              <a:tabLst/>
              <a:defRPr/>
            </a:pPr>
            <a:r>
              <a:rPr lang="en-US" sz="9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Using one-way </a:t>
            </a:r>
            <a:r>
              <a:rPr lang="en-US" sz="900" dirty="0" err="1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anova</a:t>
            </a:r>
            <a:r>
              <a:rPr lang="en-US" sz="9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Independent Variable – age group </a:t>
            </a:r>
          </a:p>
          <a:p>
            <a:pPr marL="171450" marR="0" lvl="0" indent="-17145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Dependent Variable – total average number of pumps on unexploded balloons</a:t>
            </a: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1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7B7E489-22B1-0D49-9B7D-8BD9FD74F7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645" y="4301999"/>
            <a:ext cx="3165369" cy="21411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0187E6C-F174-BE91-1E84-4BA2109C37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20" y="6204488"/>
            <a:ext cx="3221415" cy="31644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rp Blue Poster">
  <a:themeElements>
    <a:clrScheme name="Custom 78">
      <a:dk1>
        <a:sysClr val="windowText" lastClr="000000"/>
      </a:dk1>
      <a:lt1>
        <a:sysClr val="window" lastClr="FFFFFF"/>
      </a:lt1>
      <a:dk2>
        <a:srgbClr val="1F497D"/>
      </a:dk2>
      <a:lt2>
        <a:srgbClr val="00659E"/>
      </a:lt2>
      <a:accent1>
        <a:srgbClr val="008CA8"/>
      </a:accent1>
      <a:accent2>
        <a:srgbClr val="D94242"/>
      </a:accent2>
      <a:accent3>
        <a:srgbClr val="8EB831"/>
      </a:accent3>
      <a:accent4>
        <a:srgbClr val="60295E"/>
      </a:accent4>
      <a:accent5>
        <a:srgbClr val="26A699"/>
      </a:accent5>
      <a:accent6>
        <a:srgbClr val="D8831C"/>
      </a:accent6>
      <a:hlink>
        <a:srgbClr val="FFFFFF"/>
      </a:hlink>
      <a:folHlink>
        <a:srgbClr val="008CA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tx2">
            <a:lumMod val="60000"/>
            <a:lumOff val="40000"/>
          </a:schemeClr>
        </a:solidFill>
      </a:spPr>
      <a:bodyPr vert="horz" lIns="36000" tIns="36000" rIns="36000" bIns="36000" rtlCol="0" anchor="t">
        <a:noAutofit/>
      </a:bodyPr>
      <a:lstStyle>
        <a:defPPr marL="0" marR="0" indent="0" algn="l" defTabSz="914400" rtl="0" eaLnBrk="1" fontAlgn="auto" latinLnBrk="0" hangingPunct="1">
          <a:lnSpc>
            <a:spcPts val="1000"/>
          </a:lnSpc>
          <a:spcBef>
            <a:spcPct val="0"/>
          </a:spcBef>
          <a:spcAft>
            <a:spcPts val="500"/>
          </a:spcAft>
          <a:buClrTx/>
          <a:buSzTx/>
          <a:buFontTx/>
          <a:buNone/>
          <a:tabLst/>
          <a:defRPr kumimoji="0" sz="8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198</Words>
  <Application>Microsoft Macintosh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Druk Web</vt:lpstr>
      <vt:lpstr>Graphik Web</vt:lpstr>
      <vt:lpstr>Corp Blue Poster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anc</dc:creator>
  <cp:lastModifiedBy>Lina Charafeddine</cp:lastModifiedBy>
  <cp:revision>146</cp:revision>
  <dcterms:created xsi:type="dcterms:W3CDTF">2009-07-16T14:58:43Z</dcterms:created>
  <dcterms:modified xsi:type="dcterms:W3CDTF">2023-06-14T14:35:09Z</dcterms:modified>
</cp:coreProperties>
</file>