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7" r:id="rId3"/>
  </p:sldIdLst>
  <p:sldSz cx="6858000" cy="9906000" type="A4"/>
  <p:notesSz cx="29819600" cy="42329100"/>
  <p:defaultTextStyle>
    <a:defPPr>
      <a:defRPr lang="en-US"/>
    </a:defPPr>
    <a:lvl1pPr marL="0" algn="l" defTabSz="8396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9847" algn="l" defTabSz="8396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39694" algn="l" defTabSz="8396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59540" algn="l" defTabSz="8396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79387" algn="l" defTabSz="8396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99234" algn="l" defTabSz="8396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19081" algn="l" defTabSz="8396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38927" algn="l" defTabSz="8396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58774" algn="l" defTabSz="8396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88"/>
    <a:srgbClr val="BEC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14"/>
    <p:restoredTop sz="94608"/>
  </p:normalViewPr>
  <p:slideViewPr>
    <p:cSldViewPr>
      <p:cViewPr>
        <p:scale>
          <a:sx n="127" d="100"/>
          <a:sy n="127" d="100"/>
        </p:scale>
        <p:origin x="1032" y="-39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12922250" cy="2122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16891000" y="0"/>
            <a:ext cx="12922250" cy="2122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D3DB5-5CC8-3D41-A01D-8E27C696951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9964738" y="5291138"/>
            <a:ext cx="9890125" cy="14285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2981325" y="20370800"/>
            <a:ext cx="23856950" cy="16667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40206613"/>
            <a:ext cx="12922250" cy="2122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16891000" y="40206613"/>
            <a:ext cx="12922250" cy="2122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3BB9B-6D4E-6942-9878-A72C5A07D2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/>
        </p:txBody>
      </p:sp>
      <p:sp>
        <p:nvSpPr>
          <p:cNvPr id="3" name="Notes Placeholder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153BB9B-6D4E-6942-9878-A72C5A07D2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dt="0" sldNum="0" hdr="0" ftr="0"/>
  <p:txStyles>
    <p:titleStyle>
      <a:lvl1pPr algn="l" defTabSz="914400" rtl="0" eaLnBrk="1" latinLnBrk="0" hangingPunct="1">
        <a:lnSpc>
          <a:spcPts val="2160"/>
        </a:lnSpc>
        <a:spcBef>
          <a:spcPct val="0"/>
        </a:spcBef>
        <a:buNone/>
        <a:defRPr sz="1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6858000" cy="954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Placeholder 1"/>
          <p:cNvSpPr txBox="1"/>
          <p:nvPr/>
        </p:nvSpPr>
        <p:spPr>
          <a:xfrm>
            <a:off x="216000" y="1044024"/>
            <a:ext cx="6426000" cy="5966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SzPct val="100000"/>
              <a:buFontTx/>
              <a:buNone/>
            </a:pPr>
            <a:r>
              <a:rPr kumimoji="0" lang="en-GB" sz="1800" b="1" i="0" u="none" strike="noStrike" kern="1200" cap="none" spc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Volitional Action and the 'Point of no Return' : building on a computational model of spontaneous action initiation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Pct val="100000"/>
              <a:buFontTx/>
              <a:buNone/>
            </a:pPr>
            <a:r>
              <a:rPr lang="en-GB" sz="1000" b="1" dirty="0">
                <a:latin typeface="Arial" pitchFamily="34" charset="0"/>
                <a:ea typeface="+mj-ea"/>
                <a:cs typeface="Arial" pitchFamily="34" charset="0"/>
              </a:rPr>
              <a:t>Felix Noble, Nick Griffin (Supervisor), Max Garagnani (Supervisor)</a:t>
            </a:r>
            <a:endParaRPr kumimoji="0" lang="en-GB" sz="1000" b="1" i="0" u="none" strike="noStrike" kern="1200" cap="none" spc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561512"/>
            <a:ext cx="6858000" cy="3444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rcRect l="8173" t="26922" r="6785" b="37572"/>
          <a:stretch/>
        </p:blipFill>
        <p:spPr>
          <a:xfrm>
            <a:off x="4033957" y="82733"/>
            <a:ext cx="2707411" cy="765811"/>
          </a:xfrm>
          <a:prstGeom prst="rect">
            <a:avLst/>
          </a:prstGeom>
        </p:spPr>
      </p:pic>
      <p:sp>
        <p:nvSpPr>
          <p:cNvPr id="14" name="Title Placeholder 1"/>
          <p:cNvSpPr txBox="1"/>
          <p:nvPr/>
        </p:nvSpPr>
        <p:spPr>
          <a:xfrm>
            <a:off x="44624" y="9561512"/>
            <a:ext cx="6065030" cy="26866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en-GB" sz="7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Garagnani, M. and Pulvermüller, F. (2013) “Neuronal Correlates of Decisions to Speak and Act" ; Griffin, N., Garagnani, M. and, Schurger, A. (</a:t>
            </a:r>
            <a:r>
              <a:rPr lang="en-GB" sz="700" i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submitted</a:t>
            </a:r>
            <a:r>
              <a:rPr lang="en-GB" sz="700" i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)</a:t>
            </a:r>
            <a:r>
              <a:rPr lang="en-GB" sz="700" i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;</a:t>
            </a:r>
            <a:r>
              <a:rPr lang="en-GB" sz="7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Schurger, A. Sitt, J., Dehaaene, S. (2012) “An Accumulator Model for Spontaneous Neural Activity prior to Self-Initiated Movement.”</a:t>
            </a:r>
          </a:p>
          <a:p>
            <a:pPr marL="0" marR="0" indent="0" algn="l" defTabSz="914400" rtl="0" eaLnBrk="1" fontAlgn="auto" latinLnBrk="0" hangingPunct="1">
              <a:lnSpc>
                <a:spcPts val="1100"/>
              </a:lnSpc>
              <a:spcBef>
                <a:spcPct val="0"/>
              </a:spcBef>
              <a:spcAft>
                <a:spcPts val="500"/>
              </a:spcAft>
              <a:buSzPct val="100000"/>
              <a:buFontTx/>
              <a:buNone/>
            </a:pPr>
            <a:r>
              <a:rPr kumimoji="0" lang="en-US" sz="900" i="0" u="none" strike="noStrike" kern="1200" cap="none" spc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ferences, acknowledgements, third party logos and your contact details, if required.</a:t>
            </a:r>
            <a:endParaRPr kumimoji="0" lang="en-US" sz="900" i="0" u="none" strike="noStrike" kern="1200" cap="none" spc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99392" y="-29025"/>
            <a:ext cx="2808312" cy="101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Druk Web"/>
              </a:rPr>
              <a:t>MSc : Computational </a:t>
            </a:r>
            <a:br>
              <a:rPr lang="en-GB" sz="2000" b="1" dirty="0">
                <a:solidFill>
                  <a:schemeClr val="bg1"/>
                </a:solidFill>
                <a:latin typeface="Druk Web"/>
              </a:rPr>
            </a:br>
            <a:r>
              <a:rPr lang="en-GB" sz="2000" b="1" dirty="0">
                <a:solidFill>
                  <a:schemeClr val="bg1"/>
                </a:solidFill>
                <a:latin typeface="Druk Web"/>
              </a:rPr>
              <a:t>Cognitive Neuroscience</a:t>
            </a:r>
            <a:endParaRPr lang="en-GB" sz="2000" b="1" i="0" dirty="0">
              <a:solidFill>
                <a:schemeClr val="bg1"/>
              </a:solidFill>
              <a:effectLst/>
              <a:latin typeface="Graphik Web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36912" y="92561"/>
            <a:ext cx="1327790" cy="746153"/>
          </a:xfrm>
          <a:prstGeom prst="rect">
            <a:avLst/>
          </a:prstGeom>
        </p:spPr>
      </p:pic>
      <p:pic>
        <p:nvPicPr>
          <p:cNvPr id="15" name="Picture 76"/>
          <p:cNvPicPr>
            <a:picLocks noChangeAspect="1"/>
          </p:cNvPicPr>
          <p:nvPr/>
        </p:nvPicPr>
        <p:blipFill>
          <a:blip r:embed="rId3"/>
          <a:srcRect l="-264" t="-390" r="264" b="390"/>
          <a:stretch/>
        </p:blipFill>
        <p:spPr>
          <a:xfrm>
            <a:off x="116632" y="3700370"/>
            <a:ext cx="2556232" cy="2097994"/>
          </a:xfrm>
          <a:prstGeom prst="rect">
            <a:avLst/>
          </a:prstGeom>
        </p:spPr>
      </p:pic>
      <p:sp>
        <p:nvSpPr>
          <p:cNvPr id="31" name="Title Placeholder 1"/>
          <p:cNvSpPr txBox="1"/>
          <p:nvPr/>
        </p:nvSpPr>
        <p:spPr>
          <a:xfrm>
            <a:off x="4700348" y="1705205"/>
            <a:ext cx="1998539" cy="8926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36000" rIns="36000" bIns="36000" rtlCol="0" anchor="t">
            <a:noAutofit/>
          </a:bodyPr>
          <a:lstStyle/>
          <a:p>
            <a:pPr marL="180975" marR="0" indent="-180975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SzPct val="100000"/>
              <a:buFontTx/>
              <a:buNone/>
            </a:pPr>
            <a:r>
              <a:rPr kumimoji="0" lang="en-GB" sz="900" b="1" i="0" u="none" strike="noStrike" kern="1200" cap="none" spc="0" baseline="0" noProof="0" dirty="0">
                <a:ln>
                  <a:noFill/>
                </a:ln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Spontaneous actions</a:t>
            </a:r>
            <a:endParaRPr kumimoji="0" lang="en-US" sz="900" b="1" i="0" u="none" strike="noStrike" kern="1200" cap="none" spc="0" baseline="0" noProof="0" dirty="0">
              <a:ln>
                <a:noFill/>
              </a:ln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  <a:p>
            <a:pPr marR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500"/>
              </a:spcAft>
              <a:buSzPct val="100000"/>
              <a:buFontTx/>
              <a:buNone/>
            </a:pPr>
            <a:r>
              <a:rPr lang="en-US" sz="800" dirty="0">
                <a:latin typeface="Arial" pitchFamily="34" charset="0"/>
                <a:ea typeface="+mj-ea"/>
                <a:cs typeface="Arial" pitchFamily="34" charset="0"/>
              </a:rPr>
              <a:t>Volitional actions are preceded by a decision to act.</a:t>
            </a:r>
            <a:r>
              <a:rPr lang="en-GB" sz="8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800" dirty="0">
                <a:latin typeface="Arial" pitchFamily="34" charset="0"/>
                <a:ea typeface="+mj-ea"/>
                <a:cs typeface="Arial" pitchFamily="34" charset="0"/>
              </a:rPr>
              <a:t>Decisions of what to do (Goal),</a:t>
            </a:r>
            <a:r>
              <a:rPr lang="en-GB" sz="8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800" dirty="0">
                <a:latin typeface="Arial" pitchFamily="34" charset="0"/>
                <a:ea typeface="+mj-ea"/>
                <a:cs typeface="Arial" pitchFamily="34" charset="0"/>
              </a:rPr>
              <a:t>how precisely act (Action), and when to behind the action</a:t>
            </a:r>
            <a:r>
              <a:rPr lang="en-GB" sz="8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800" dirty="0">
                <a:latin typeface="Arial" pitchFamily="34" charset="0"/>
                <a:ea typeface="+mj-ea"/>
                <a:cs typeface="Arial" pitchFamily="34" charset="0"/>
              </a:rPr>
              <a:t>(Time) are behaviorally disassociated.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855352" y="3872880"/>
            <a:ext cx="2323852" cy="1039877"/>
            <a:chOff x="2564904" y="4808984"/>
            <a:chExt cx="2484379" cy="1040205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rcRect l="8722" t="27622" r="9628" b="57619"/>
            <a:stretch/>
          </p:blipFill>
          <p:spPr>
            <a:xfrm>
              <a:off x="2564904" y="4942310"/>
              <a:ext cx="2484379" cy="906879"/>
            </a:xfrm>
            <a:prstGeom prst="rect">
              <a:avLst/>
            </a:prstGeom>
          </p:spPr>
        </p:pic>
        <p:sp>
          <p:nvSpPr>
            <p:cNvPr id="50" name="Title Placeholder 1"/>
            <p:cNvSpPr txBox="1"/>
            <p:nvPr/>
          </p:nvSpPr>
          <p:spPr>
            <a:xfrm>
              <a:off x="2967158" y="4808984"/>
              <a:ext cx="2082125" cy="189728"/>
            </a:xfrm>
            <a:prstGeom prst="rect">
              <a:avLst/>
            </a:prstGeom>
            <a:noFill/>
          </p:spPr>
          <p:txBody>
            <a:bodyPr vert="horz" lIns="0" tIns="0" rIns="0" bIns="0" rtlCol="0" anchor="t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ts val="1100"/>
                </a:lnSpc>
                <a:spcBef>
                  <a:spcPct val="0"/>
                </a:spcBef>
                <a:spcAft>
                  <a:spcPts val="500"/>
                </a:spcAft>
                <a:buSzPct val="100000"/>
                <a:buFontTx/>
                <a:buNone/>
              </a:pPr>
              <a:r>
                <a:rPr kumimoji="0" lang="en-GB" sz="800" b="0" i="0" u="none" strike="noStrike" kern="1200" cap="none" spc="0" baseline="0" noProof="0" dirty="0">
                  <a:ln>
                    <a:noFill/>
                  </a:ln>
                  <a:effectLst/>
                  <a:uLnTx/>
                  <a:latin typeface="Arial" pitchFamily="34" charset="0"/>
                  <a:ea typeface="+mj-ea"/>
                  <a:cs typeface="Arial" pitchFamily="34" charset="0"/>
                </a:rPr>
                <a:t>Cell Assembly (CA) activity over time</a:t>
              </a:r>
              <a:endParaRPr kumimoji="0" lang="en-US" sz="800" b="0" i="0" u="none" strike="noStrike" kern="1200" cap="none" spc="0" baseline="0" noProof="0" dirty="0">
                <a:ln>
                  <a:noFill/>
                </a:ln>
                <a:effectLst/>
                <a:uLnTx/>
                <a:latin typeface="Arial" pitchFamily="34" charset="0"/>
                <a:ea typeface="+mj-ea"/>
                <a:cs typeface="Arial" pitchFamily="34" charset="0"/>
              </a:endParaRPr>
            </a:p>
            <a:p>
              <a:pPr marL="0" marR="0" indent="0" algn="l" defTabSz="914400" rtl="0" eaLnBrk="1" fontAlgn="auto" latinLnBrk="0" hangingPunct="1">
                <a:lnSpc>
                  <a:spcPts val="1000"/>
                </a:lnSpc>
                <a:spcBef>
                  <a:spcPct val="0"/>
                </a:spcBef>
                <a:spcAft>
                  <a:spcPts val="500"/>
                </a:spcAft>
                <a:buSzPct val="100000"/>
                <a:buFontTx/>
                <a:buNone/>
              </a:pPr>
              <a:endParaRPr kumimoji="0" lang="en-US" sz="800" i="0" u="none" strike="noStrike" kern="1200" cap="none" spc="0" noProof="0" dirty="0">
                <a:ln>
                  <a:noFill/>
                </a:ln>
                <a:effectLst/>
                <a:uLn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260648" y="1916484"/>
            <a:ext cx="4248472" cy="1800200"/>
            <a:chOff x="109088" y="2360712"/>
            <a:chExt cx="4150921" cy="1693516"/>
          </a:xfrm>
        </p:grpSpPr>
        <p:grpSp>
          <p:nvGrpSpPr>
            <p:cNvPr id="122" name="Group 59"/>
            <p:cNvGrpSpPr/>
            <p:nvPr/>
          </p:nvGrpSpPr>
          <p:grpSpPr>
            <a:xfrm>
              <a:off x="2807756" y="2360712"/>
              <a:ext cx="858761" cy="406404"/>
              <a:chOff x="685159" y="2072681"/>
              <a:chExt cx="917919" cy="516062"/>
            </a:xfrm>
          </p:grpSpPr>
          <p:sp>
            <p:nvSpPr>
              <p:cNvPr id="123" name="Parallelogram 19"/>
              <p:cNvSpPr/>
              <p:nvPr/>
            </p:nvSpPr>
            <p:spPr>
              <a:xfrm rot="10800000">
                <a:off x="685159" y="2072681"/>
                <a:ext cx="917919" cy="516062"/>
              </a:xfrm>
              <a:prstGeom prst="parallelogram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Ellipse 29"/>
              <p:cNvSpPr/>
              <p:nvPr/>
            </p:nvSpPr>
            <p:spPr>
              <a:xfrm>
                <a:off x="953252" y="2144768"/>
                <a:ext cx="381702" cy="37156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59"/>
            <p:cNvGrpSpPr/>
            <p:nvPr/>
          </p:nvGrpSpPr>
          <p:grpSpPr>
            <a:xfrm>
              <a:off x="314934" y="2381106"/>
              <a:ext cx="858759" cy="406403"/>
              <a:chOff x="685159" y="2072681"/>
              <a:chExt cx="917919" cy="516062"/>
            </a:xfrm>
          </p:grpSpPr>
          <p:sp>
            <p:nvSpPr>
              <p:cNvPr id="104" name="Parallelogram 19"/>
              <p:cNvSpPr/>
              <p:nvPr/>
            </p:nvSpPr>
            <p:spPr>
              <a:xfrm rot="10800000">
                <a:off x="685159" y="2072681"/>
                <a:ext cx="917919" cy="516062"/>
              </a:xfrm>
              <a:prstGeom prst="parallelogram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Ellipse 29"/>
              <p:cNvSpPr/>
              <p:nvPr/>
            </p:nvSpPr>
            <p:spPr>
              <a:xfrm>
                <a:off x="953252" y="2144768"/>
                <a:ext cx="381702" cy="37156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6" name="Straight Connector 1 26"/>
            <p:cNvCxnSpPr/>
            <p:nvPr/>
          </p:nvCxnSpPr>
          <p:spPr>
            <a:xfrm>
              <a:off x="314934" y="2787509"/>
              <a:ext cx="539559" cy="108537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59"/>
            <p:cNvGrpSpPr/>
            <p:nvPr/>
          </p:nvGrpSpPr>
          <p:grpSpPr>
            <a:xfrm>
              <a:off x="461280" y="2680742"/>
              <a:ext cx="858760" cy="406403"/>
              <a:chOff x="685159" y="2072681"/>
              <a:chExt cx="917919" cy="516062"/>
            </a:xfrm>
          </p:grpSpPr>
          <p:sp>
            <p:nvSpPr>
              <p:cNvPr id="108" name="Parallelogram 19"/>
              <p:cNvSpPr/>
              <p:nvPr/>
            </p:nvSpPr>
            <p:spPr>
              <a:xfrm rot="10800000">
                <a:off x="685159" y="2072681"/>
                <a:ext cx="917919" cy="516062"/>
              </a:xfrm>
              <a:prstGeom prst="parallelogram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Ellipse 29"/>
              <p:cNvSpPr/>
              <p:nvPr/>
            </p:nvSpPr>
            <p:spPr>
              <a:xfrm>
                <a:off x="953252" y="2144768"/>
                <a:ext cx="381702" cy="37156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0" name="Group 59"/>
            <p:cNvGrpSpPr/>
            <p:nvPr/>
          </p:nvGrpSpPr>
          <p:grpSpPr>
            <a:xfrm>
              <a:off x="607626" y="2944979"/>
              <a:ext cx="858760" cy="406402"/>
              <a:chOff x="685159" y="2072681"/>
              <a:chExt cx="917919" cy="516062"/>
            </a:xfrm>
          </p:grpSpPr>
          <p:sp>
            <p:nvSpPr>
              <p:cNvPr id="111" name="Parallelogram 19"/>
              <p:cNvSpPr/>
              <p:nvPr/>
            </p:nvSpPr>
            <p:spPr>
              <a:xfrm rot="10800000">
                <a:off x="685159" y="2072681"/>
                <a:ext cx="917919" cy="516062"/>
              </a:xfrm>
              <a:prstGeom prst="parallelogram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Ellipse 29"/>
              <p:cNvSpPr/>
              <p:nvPr/>
            </p:nvSpPr>
            <p:spPr>
              <a:xfrm>
                <a:off x="953252" y="2144768"/>
                <a:ext cx="381702" cy="37156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59"/>
            <p:cNvGrpSpPr/>
            <p:nvPr/>
          </p:nvGrpSpPr>
          <p:grpSpPr>
            <a:xfrm>
              <a:off x="1432040" y="2380926"/>
              <a:ext cx="858761" cy="406403"/>
              <a:chOff x="685159" y="2072681"/>
              <a:chExt cx="917919" cy="516062"/>
            </a:xfrm>
          </p:grpSpPr>
          <p:sp>
            <p:nvSpPr>
              <p:cNvPr id="114" name="Parallelogram 19"/>
              <p:cNvSpPr/>
              <p:nvPr/>
            </p:nvSpPr>
            <p:spPr>
              <a:xfrm rot="10800000">
                <a:off x="685159" y="2072681"/>
                <a:ext cx="917919" cy="516062"/>
              </a:xfrm>
              <a:prstGeom prst="parallelogram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</a:rPr>
                  <a:t>\\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Ellipse 29"/>
              <p:cNvSpPr/>
              <p:nvPr/>
            </p:nvSpPr>
            <p:spPr>
              <a:xfrm>
                <a:off x="953252" y="2144768"/>
                <a:ext cx="381702" cy="37156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59"/>
            <p:cNvGrpSpPr/>
            <p:nvPr/>
          </p:nvGrpSpPr>
          <p:grpSpPr>
            <a:xfrm>
              <a:off x="1578376" y="2680538"/>
              <a:ext cx="858759" cy="406403"/>
              <a:chOff x="685159" y="2072681"/>
              <a:chExt cx="917919" cy="516062"/>
            </a:xfrm>
          </p:grpSpPr>
          <p:sp>
            <p:nvSpPr>
              <p:cNvPr id="117" name="Parallelogram 19"/>
              <p:cNvSpPr/>
              <p:nvPr/>
            </p:nvSpPr>
            <p:spPr>
              <a:xfrm rot="10800000">
                <a:off x="685159" y="2072681"/>
                <a:ext cx="917919" cy="516062"/>
              </a:xfrm>
              <a:prstGeom prst="parallelogram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>
                    <a:solidFill>
                      <a:schemeClr val="tx1"/>
                    </a:solidFill>
                  </a:rPr>
                  <a:t>\\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Ellipse 29"/>
              <p:cNvSpPr/>
              <p:nvPr/>
            </p:nvSpPr>
            <p:spPr>
              <a:xfrm>
                <a:off x="953252" y="2144768"/>
                <a:ext cx="381702" cy="37156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59"/>
            <p:cNvGrpSpPr/>
            <p:nvPr/>
          </p:nvGrpSpPr>
          <p:grpSpPr>
            <a:xfrm>
              <a:off x="1704450" y="2956945"/>
              <a:ext cx="825169" cy="399097"/>
              <a:chOff x="685159" y="2072681"/>
              <a:chExt cx="917919" cy="516062"/>
            </a:xfrm>
          </p:grpSpPr>
          <p:sp>
            <p:nvSpPr>
              <p:cNvPr id="120" name="Parallelogram 19"/>
              <p:cNvSpPr/>
              <p:nvPr/>
            </p:nvSpPr>
            <p:spPr>
              <a:xfrm rot="10800000">
                <a:off x="685159" y="2072681"/>
                <a:ext cx="917919" cy="516062"/>
              </a:xfrm>
              <a:prstGeom prst="parallelogram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Ellipse 29"/>
              <p:cNvSpPr/>
              <p:nvPr/>
            </p:nvSpPr>
            <p:spPr>
              <a:xfrm>
                <a:off x="953253" y="2144769"/>
                <a:ext cx="381701" cy="3715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59"/>
            <p:cNvGrpSpPr/>
            <p:nvPr/>
          </p:nvGrpSpPr>
          <p:grpSpPr>
            <a:xfrm>
              <a:off x="3171544" y="3080792"/>
              <a:ext cx="858759" cy="406403"/>
              <a:chOff x="685159" y="2072681"/>
              <a:chExt cx="917919" cy="516062"/>
            </a:xfrm>
          </p:grpSpPr>
          <p:sp>
            <p:nvSpPr>
              <p:cNvPr id="127" name="Parallelogram 19"/>
              <p:cNvSpPr/>
              <p:nvPr/>
            </p:nvSpPr>
            <p:spPr>
              <a:xfrm rot="10800000">
                <a:off x="685159" y="2072681"/>
                <a:ext cx="917919" cy="516062"/>
              </a:xfrm>
              <a:prstGeom prst="parallelogram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Ellipse 29"/>
              <p:cNvSpPr/>
              <p:nvPr/>
            </p:nvSpPr>
            <p:spPr>
              <a:xfrm>
                <a:off x="953252" y="2144768"/>
                <a:ext cx="381702" cy="37156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9" name="Group 59"/>
            <p:cNvGrpSpPr/>
            <p:nvPr/>
          </p:nvGrpSpPr>
          <p:grpSpPr>
            <a:xfrm>
              <a:off x="3401253" y="3214493"/>
              <a:ext cx="858756" cy="406404"/>
              <a:chOff x="685159" y="2072681"/>
              <a:chExt cx="917919" cy="516062"/>
            </a:xfrm>
          </p:grpSpPr>
          <p:sp>
            <p:nvSpPr>
              <p:cNvPr id="130" name="Parallelogram 19"/>
              <p:cNvSpPr/>
              <p:nvPr/>
            </p:nvSpPr>
            <p:spPr>
              <a:xfrm rot="10800000">
                <a:off x="685159" y="2072681"/>
                <a:ext cx="917919" cy="516062"/>
              </a:xfrm>
              <a:prstGeom prst="parallelogram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Ellipse 29"/>
              <p:cNvSpPr/>
              <p:nvPr/>
            </p:nvSpPr>
            <p:spPr>
              <a:xfrm>
                <a:off x="953252" y="2144768"/>
                <a:ext cx="381702" cy="37156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1" name="Straight Connector 1 26"/>
            <p:cNvCxnSpPr/>
            <p:nvPr/>
          </p:nvCxnSpPr>
          <p:spPr>
            <a:xfrm flipH="1">
              <a:off x="195934" y="2787509"/>
              <a:ext cx="119000" cy="5677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 26"/>
            <p:cNvCxnSpPr/>
            <p:nvPr/>
          </p:nvCxnSpPr>
          <p:spPr>
            <a:xfrm flipH="1">
              <a:off x="506249" y="3368824"/>
              <a:ext cx="101377" cy="5677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 26"/>
            <p:cNvCxnSpPr/>
            <p:nvPr/>
          </p:nvCxnSpPr>
          <p:spPr>
            <a:xfrm flipH="1">
              <a:off x="735493" y="3872880"/>
              <a:ext cx="119000" cy="5677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itle Placeholder 1"/>
            <p:cNvSpPr txBox="1"/>
            <p:nvPr/>
          </p:nvSpPr>
          <p:spPr>
            <a:xfrm>
              <a:off x="109088" y="2787509"/>
              <a:ext cx="146347" cy="179633"/>
            </a:xfrm>
            <a:prstGeom prst="rect">
              <a:avLst/>
            </a:prstGeom>
            <a:noFill/>
          </p:spPr>
          <p:txBody>
            <a:bodyPr vert="horz" lIns="0" tIns="0" rIns="0" bIns="0" rtlCol="0" anchor="t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ts val="1100"/>
                </a:lnSpc>
                <a:spcBef>
                  <a:spcPct val="0"/>
                </a:spcBef>
                <a:spcAft>
                  <a:spcPts val="500"/>
                </a:spcAft>
                <a:buSzPct val="100000"/>
                <a:buFontTx/>
                <a:buNone/>
              </a:pPr>
              <a:r>
                <a:rPr kumimoji="0" lang="en-GB" sz="800" i="0" u="none" strike="noStrike" kern="1200" cap="none" spc="0" noProof="0" dirty="0">
                  <a:ln>
                    <a:noFill/>
                  </a:ln>
                  <a:effectLst/>
                  <a:uLnTx/>
                  <a:latin typeface="Arial" pitchFamily="34" charset="0"/>
                  <a:ea typeface="+mj-ea"/>
                  <a:cs typeface="Arial" pitchFamily="34" charset="0"/>
                </a:rPr>
                <a:t>0</a:t>
              </a:r>
              <a:endParaRPr kumimoji="0" lang="en-US" sz="800" i="0" u="none" strike="noStrike" kern="1200" cap="none" spc="0" noProof="0" dirty="0">
                <a:ln>
                  <a:noFill/>
                </a:ln>
                <a:effectLst/>
                <a:uLn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71510" y="3379765"/>
              <a:ext cx="756156" cy="21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/>
                <a:t>&gt;= 150 </a:t>
              </a:r>
              <a:endParaRPr lang="en-US" sz="800"/>
            </a:p>
          </p:txBody>
        </p:sp>
        <p:sp>
          <p:nvSpPr>
            <p:cNvPr id="147" name="TextBox 145"/>
            <p:cNvSpPr txBox="1"/>
            <p:nvPr/>
          </p:nvSpPr>
          <p:spPr>
            <a:xfrm rot="3955710">
              <a:off x="-125738" y="3198998"/>
              <a:ext cx="762265" cy="201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/>
                <a:t>Time (ms)</a:t>
              </a:r>
              <a:endParaRPr lang="en-US" sz="70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71510" y="3809710"/>
              <a:ext cx="623482" cy="24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/>
                <a:t>&lt;= 30*10</a:t>
              </a:r>
              <a:r>
                <a:rPr lang="en-GB" sz="800" baseline="30000"/>
                <a:t>3</a:t>
              </a:r>
              <a:endParaRPr lang="en-US"/>
            </a:p>
          </p:txBody>
        </p:sp>
        <p:cxnSp>
          <p:nvCxnSpPr>
            <p:cNvPr id="151" name="Straight Connector 1 26"/>
            <p:cNvCxnSpPr/>
            <p:nvPr/>
          </p:nvCxnSpPr>
          <p:spPr>
            <a:xfrm>
              <a:off x="2807756" y="2767116"/>
              <a:ext cx="539562" cy="108537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 26"/>
            <p:cNvCxnSpPr/>
            <p:nvPr/>
          </p:nvCxnSpPr>
          <p:spPr>
            <a:xfrm flipH="1">
              <a:off x="3049689" y="3487195"/>
              <a:ext cx="121855" cy="5676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45"/>
            <p:cNvSpPr txBox="1"/>
            <p:nvPr/>
          </p:nvSpPr>
          <p:spPr>
            <a:xfrm>
              <a:off x="2756996" y="3515579"/>
              <a:ext cx="512213" cy="21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/>
                <a:t>t - 200</a:t>
              </a:r>
              <a:endParaRPr lang="en-US" sz="800"/>
            </a:p>
          </p:txBody>
        </p:sp>
        <p:sp>
          <p:nvSpPr>
            <p:cNvPr id="154" name="TextBox 145"/>
            <p:cNvSpPr txBox="1"/>
            <p:nvPr/>
          </p:nvSpPr>
          <p:spPr>
            <a:xfrm>
              <a:off x="3049689" y="3813955"/>
              <a:ext cx="297629" cy="213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/>
                <a:t>t </a:t>
              </a:r>
              <a:endParaRPr lang="en-US" sz="800"/>
            </a:p>
          </p:txBody>
        </p:sp>
        <p:cxnSp>
          <p:nvCxnSpPr>
            <p:cNvPr id="155" name="Straight Connector 1 26"/>
            <p:cNvCxnSpPr/>
            <p:nvPr/>
          </p:nvCxnSpPr>
          <p:spPr>
            <a:xfrm flipH="1">
              <a:off x="3225460" y="3844496"/>
              <a:ext cx="121855" cy="5676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 26"/>
            <p:cNvCxnSpPr/>
            <p:nvPr/>
          </p:nvCxnSpPr>
          <p:spPr>
            <a:xfrm>
              <a:off x="858442" y="3872880"/>
              <a:ext cx="69224" cy="5677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45"/>
            <p:cNvSpPr txBox="1"/>
            <p:nvPr/>
          </p:nvSpPr>
          <p:spPr>
            <a:xfrm>
              <a:off x="893053" y="3825059"/>
              <a:ext cx="766344" cy="213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/>
                <a:t>Action onset </a:t>
              </a:r>
              <a:endParaRPr lang="en-US" sz="800"/>
            </a:p>
          </p:txBody>
        </p:sp>
        <p:cxnSp>
          <p:nvCxnSpPr>
            <p:cNvPr id="160" name="Straight Connector 1 26"/>
            <p:cNvCxnSpPr/>
            <p:nvPr/>
          </p:nvCxnSpPr>
          <p:spPr>
            <a:xfrm>
              <a:off x="3342381" y="3842174"/>
              <a:ext cx="69226" cy="5677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45"/>
            <p:cNvSpPr txBox="1"/>
            <p:nvPr/>
          </p:nvSpPr>
          <p:spPr>
            <a:xfrm>
              <a:off x="3376994" y="3794352"/>
              <a:ext cx="766342" cy="21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/>
                <a:t>Action onset </a:t>
              </a:r>
              <a:endParaRPr lang="en-US" sz="800"/>
            </a:p>
          </p:txBody>
        </p:sp>
      </p:grpSp>
      <p:sp>
        <p:nvSpPr>
          <p:cNvPr id="167" name="TextBox 162"/>
          <p:cNvSpPr txBox="1"/>
          <p:nvPr/>
        </p:nvSpPr>
        <p:spPr>
          <a:xfrm>
            <a:off x="0" y="3656855"/>
            <a:ext cx="819280" cy="60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ts val="1100"/>
              </a:lnSpc>
              <a:spcBef>
                <a:spcPct val="0"/>
              </a:spcBef>
              <a:spcAft>
                <a:spcPts val="500"/>
              </a:spcAft>
              <a:buSzPct val="100000"/>
              <a:buFontTx/>
              <a:buNone/>
            </a:pPr>
            <a:r>
              <a:rPr kumimoji="0" lang="en-GB" sz="1000" b="1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Methods:</a:t>
            </a:r>
            <a:endParaRPr kumimoji="0" lang="en-US" sz="1000" b="1" i="0" u="none" strike="noStrike" kern="1200" cap="none" spc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500"/>
              </a:spcAft>
              <a:buSzPct val="100000"/>
              <a:buFontTx/>
              <a:buNone/>
            </a:pPr>
            <a:endParaRPr kumimoji="0" lang="en-US" sz="800" i="0" u="none" strike="noStrike" kern="1200" cap="none" spc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kumimoji="0" lang="en-US" sz="800" i="0" u="none" strike="noStrike" kern="1200" cap="none" spc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8" name="TextBox 162"/>
          <p:cNvSpPr txBox="1"/>
          <p:nvPr/>
        </p:nvSpPr>
        <p:spPr>
          <a:xfrm>
            <a:off x="2755700" y="3667730"/>
            <a:ext cx="819280" cy="60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ts val="1100"/>
              </a:lnSpc>
              <a:spcBef>
                <a:spcPct val="0"/>
              </a:spcBef>
              <a:spcAft>
                <a:spcPts val="500"/>
              </a:spcAft>
              <a:buSzPct val="100000"/>
              <a:buFontTx/>
              <a:buNone/>
            </a:pPr>
            <a:r>
              <a:rPr kumimoji="0" lang="en-GB" sz="1000" b="1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Results:</a:t>
            </a:r>
            <a:endParaRPr kumimoji="0" lang="en-US" sz="1000" b="1" i="0" u="none" strike="noStrike" kern="1200" cap="none" spc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500"/>
              </a:spcAft>
              <a:buSzPct val="100000"/>
              <a:buFontTx/>
              <a:buNone/>
            </a:pPr>
            <a:endParaRPr kumimoji="0" lang="en-US" sz="800" i="0" u="none" strike="noStrike" kern="1200" cap="none" spc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kumimoji="0" lang="en-US" sz="800" i="0" u="none" strike="noStrike" kern="1200" cap="none" spc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71" name="Straight Connector 1 26"/>
          <p:cNvCxnSpPr/>
          <p:nvPr/>
        </p:nvCxnSpPr>
        <p:spPr>
          <a:xfrm flipV="1">
            <a:off x="0" y="3667730"/>
            <a:ext cx="3415116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 26"/>
          <p:cNvCxnSpPr/>
          <p:nvPr/>
        </p:nvCxnSpPr>
        <p:spPr>
          <a:xfrm flipV="1">
            <a:off x="2780928" y="3655183"/>
            <a:ext cx="0" cy="590633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 26"/>
          <p:cNvCxnSpPr/>
          <p:nvPr/>
        </p:nvCxnSpPr>
        <p:spPr>
          <a:xfrm flipV="1">
            <a:off x="3395075" y="3667730"/>
            <a:ext cx="3485726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itle Placeholder 1"/>
          <p:cNvSpPr txBox="1"/>
          <p:nvPr/>
        </p:nvSpPr>
        <p:spPr>
          <a:xfrm>
            <a:off x="114086" y="5826858"/>
            <a:ext cx="2558037" cy="3662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36000" rIns="36000" bIns="36000" rtlCol="0" anchor="t">
            <a:noAutofit/>
          </a:bodyPr>
          <a:lstStyle/>
          <a:p>
            <a: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SzPct val="100000"/>
              <a:buFontTx/>
              <a:buNone/>
            </a:pPr>
            <a:r>
              <a:rPr kumimoji="0" lang="en-US" sz="900" b="1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Rate coded cortical simulations</a:t>
            </a:r>
            <a:endParaRPr kumimoji="0" lang="en-GB" sz="900" b="1" i="0" u="none" strike="noStrike" kern="1200" cap="none" spc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SzPct val="100000"/>
              <a:buFontTx/>
              <a:buNone/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A neurobiologically constrained model of 6 cortical areas (Garagnani &amp; Pulvermüller, 2013) has been shown to model "Readiness Potentials" preceding action initiation and replicates the observed wait time distribution (Griffin et al.,</a:t>
            </a:r>
            <a:r>
              <a:rPr lang="en-GB" sz="800" i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submitted</a:t>
            </a:r>
            <a:r>
              <a:rPr lang="en-GB" sz="8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; Schurger et al., 2012).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SzPct val="100000"/>
              <a:buFontTx/>
              <a:buNone/>
            </a:pPr>
            <a:r>
              <a:rPr lang="en-GB" sz="9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Constraints: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</a:pPr>
            <a:r>
              <a:rPr lang="en-GB" sz="800" b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Excitatory / Inhibitory cortical layers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</a:pPr>
            <a:r>
              <a:rPr lang="en-GB" sz="800" b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Sparse, random, jumping projections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</a:pPr>
            <a:r>
              <a:rPr lang="en-GB" sz="800" b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Weight Training: LTP / LTD =&gt; 12 Cell Assemblies (CA)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en-GB" sz="9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Training: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12 Motor-Sensory pairs presented to areas 1 &amp; 6 in a non-repeating, randomised order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2.4 *10</a:t>
            </a:r>
            <a:r>
              <a:rPr lang="en-GB" sz="800" baseline="300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6</a:t>
            </a:r>
            <a:r>
              <a:rPr lang="en-GB" sz="800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training steps</a:t>
            </a:r>
            <a:r>
              <a:rPr lang="en-GB" sz="8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SzPct val="100000"/>
              <a:buFontTx/>
              <a:buNone/>
            </a:pPr>
            <a:r>
              <a:rPr lang="en-GB" sz="9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Hypotheses: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Proportional CA (normalised by CA size) activity forms peaks, expected to cluster (KMeans) around baseline, sub-ignition, and ignition foci.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The 'point of no return' would, if present, be above the highest possible sub-ignition peak. </a:t>
            </a:r>
          </a:p>
          <a:p>
            <a:pPr marL="171450" marR="0" indent="-17145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GB" sz="900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</a:pPr>
            <a:endParaRPr lang="en-GB" sz="80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None/>
            </a:pPr>
            <a:endParaRPr lang="en-GB" sz="80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None/>
            </a:pPr>
            <a:endParaRPr lang="en-GB" sz="8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500"/>
              </a:spcAft>
              <a:buSzPct val="100000"/>
              <a:buFont typeface="Arial" pitchFamily="34" charset="0"/>
              <a:buChar char="•"/>
            </a:pPr>
            <a:endParaRPr lang="en-GB" sz="8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0" name="Title Placeholder 1"/>
          <p:cNvSpPr txBox="1"/>
          <p:nvPr/>
        </p:nvSpPr>
        <p:spPr>
          <a:xfrm>
            <a:off x="4687522" y="2662219"/>
            <a:ext cx="1998540" cy="9245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36000" rIns="36000" bIns="3600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1100"/>
              </a:lnSpc>
              <a:spcBef>
                <a:spcPct val="0"/>
              </a:spcBef>
              <a:spcAft>
                <a:spcPts val="500"/>
              </a:spcAft>
              <a:buSzPct val="100000"/>
              <a:buFontTx/>
              <a:buNone/>
            </a:pPr>
            <a:r>
              <a:rPr kumimoji="0" lang="en-GB" sz="900" b="1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The 'Point of no Return'</a:t>
            </a:r>
            <a:endParaRPr kumimoji="0" lang="en-US" sz="900" b="1" i="0" u="none" strike="noStrike" kern="1200" cap="none" spc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500"/>
              </a:spcAft>
              <a:buSzPct val="100000"/>
              <a:buFontTx/>
              <a:buNone/>
            </a:pPr>
            <a:r>
              <a:rPr kumimoji="0" lang="en-GB" sz="800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After a decision of </a:t>
            </a:r>
            <a:r>
              <a:rPr kumimoji="0" lang="en-GB" sz="800" b="1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when </a:t>
            </a:r>
            <a:r>
              <a:rPr kumimoji="0" lang="en-GB" sz="800" b="0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to act has been made, the </a:t>
            </a:r>
            <a:r>
              <a:rPr kumimoji="0" lang="en-GB" sz="800" b="1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Go </a:t>
            </a:r>
            <a:r>
              <a:rPr kumimoji="0" lang="en-GB" sz="800" b="0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(endogenous)</a:t>
            </a:r>
            <a:r>
              <a:rPr kumimoji="0" lang="en-GB" sz="800" b="1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GB" sz="800" b="0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signal (premotor --&gt; motor neurons) can be impeded by a </a:t>
            </a:r>
            <a:r>
              <a:rPr kumimoji="0" lang="en-GB" sz="800" b="1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Stop</a:t>
            </a:r>
            <a:r>
              <a:rPr kumimoji="0" lang="en-GB" sz="800" b="0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 (exogenous)</a:t>
            </a:r>
            <a:r>
              <a:rPr kumimoji="0" lang="en-GB" sz="800" b="1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GB" sz="800" b="0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signal</a:t>
            </a:r>
            <a:r>
              <a:rPr kumimoji="0" lang="en-GB" sz="800" b="0" i="1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 (Schultze, Kraft et al., 2016)</a:t>
            </a:r>
            <a:r>
              <a:rPr kumimoji="0" lang="en-GB" sz="800" b="0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. </a:t>
            </a:r>
            <a:endParaRPr kumimoji="0" lang="en-GB" sz="800" i="0" u="none" strike="noStrike" kern="1200" cap="none" spc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kumimoji="0" lang="en-US" sz="800" i="0" u="none" strike="noStrike" kern="1200" cap="none" spc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kumimoji="0" lang="en-US" sz="800" i="0" u="none" strike="noStrike" kern="1200" cap="none" spc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  <a:p>
            <a:pPr marR="0" algn="l" defTabSz="9144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500"/>
              </a:spcAft>
              <a:buSzPct val="100000"/>
              <a:buFontTx/>
              <a:buNone/>
            </a:pPr>
            <a:endParaRPr lang="en-US" sz="8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2" name="Title Placeholder 1"/>
          <p:cNvSpPr txBox="1"/>
          <p:nvPr/>
        </p:nvSpPr>
        <p:spPr>
          <a:xfrm>
            <a:off x="2874778" y="4953000"/>
            <a:ext cx="2285002" cy="6230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36000" tIns="36000" rIns="36000" bIns="3600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None/>
            </a:pPr>
            <a:r>
              <a:rPr kumimoji="0" lang="en-GB" sz="900" b="1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Analysis:</a:t>
            </a:r>
          </a:p>
          <a:p>
            <a:pPr marL="171450" marR="0" indent="-17145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kumimoji="0" lang="en-GB" sz="800" b="0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Ignition threshold : </a:t>
            </a:r>
            <a:r>
              <a:rPr kumimoji="0" lang="en-GB" sz="800" b="0" i="1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(CA 2,CA 6 dropped)</a:t>
            </a:r>
            <a:endParaRPr kumimoji="0" lang="en-GB" sz="800" b="1" i="1" u="none" strike="noStrike" kern="1200" cap="none" spc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kumimoji="0" lang="en-GB" sz="800" b="0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Differentiating sub-ignition from ignition</a:t>
            </a:r>
          </a:p>
          <a:p>
            <a:pPr marL="0" marR="0" indent="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None/>
            </a:pPr>
            <a:endParaRPr kumimoji="0" lang="en-GB" sz="900" b="1" i="0" u="none" strike="noStrike" kern="1200" cap="none" spc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None/>
            </a:pPr>
            <a:endParaRPr kumimoji="0" lang="en-GB" sz="900" b="1" i="0" u="none" strike="noStrike" kern="1200" cap="none" spc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GB" sz="8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GB" sz="8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3" name="Title Placeholder 1"/>
          <p:cNvSpPr txBox="1"/>
          <p:nvPr/>
        </p:nvSpPr>
        <p:spPr>
          <a:xfrm>
            <a:off x="2833418" y="8409384"/>
            <a:ext cx="3907950" cy="1088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" tIns="36000" rIns="36000" bIns="3600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None/>
            </a:pPr>
            <a:r>
              <a:rPr kumimoji="0" lang="en-GB" sz="900" b="1" i="0" u="none" strike="noStrike" kern="1200" cap="none" spc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Estimating the 'Point of no Return'</a:t>
            </a:r>
            <a:endParaRPr kumimoji="0" lang="en-GB" sz="900" b="0" i="0" u="none" strike="noStrike" kern="1200" cap="none" spc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GB" sz="80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Estimations ranged from 0.101 to 0.465, CA's 1, 3, and, 9 estimated &gt; 0.4.</a:t>
            </a:r>
          </a:p>
          <a:p>
            <a:pPr marL="171450" marR="0" indent="-17145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GB" sz="80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CA 8 failed to reach significance </a:t>
            </a:r>
          </a:p>
          <a:p>
            <a:pPr marL="0" marR="0" indent="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None/>
            </a:pPr>
            <a:r>
              <a:rPr kumimoji="0" lang="en-GB" sz="900" b="1" i="0" u="none" strike="noStrike" kern="1200" cap="none" spc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Next Steps:</a:t>
            </a:r>
          </a:p>
          <a:p>
            <a:pPr marL="171450" marR="0" indent="-17145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GB" sz="80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Is the 'Point of no return' statistically different across CA's?</a:t>
            </a:r>
            <a:endParaRPr kumimoji="0" lang="en-GB" sz="900" b="1" i="0" u="none" strike="noStrike" kern="1200" cap="none" spc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7" name="TextBox 145"/>
          <p:cNvSpPr txBox="1"/>
          <p:nvPr/>
        </p:nvSpPr>
        <p:spPr>
          <a:xfrm>
            <a:off x="3957493" y="1916484"/>
            <a:ext cx="784352" cy="335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>
                <a:solidFill>
                  <a:schemeClr val="accent3"/>
                </a:solidFill>
              </a:rPr>
              <a:t>GO</a:t>
            </a:r>
          </a:p>
          <a:p>
            <a:r>
              <a:rPr lang="en-GB" sz="800" b="1">
                <a:solidFill>
                  <a:srgbClr val="FF0000"/>
                </a:solidFill>
              </a:rPr>
              <a:t>STOP</a:t>
            </a:r>
          </a:p>
        </p:txBody>
      </p:sp>
      <p:pic>
        <p:nvPicPr>
          <p:cNvPr id="208" name="Picture 207"/>
          <p:cNvPicPr>
            <a:picLocks noChangeAspect="1"/>
          </p:cNvPicPr>
          <p:nvPr/>
        </p:nvPicPr>
        <p:blipFill>
          <a:blip r:embed="rId5"/>
          <a:srcRect l="4732" t="7999" r="7999" b="4850"/>
          <a:stretch/>
        </p:blipFill>
        <p:spPr>
          <a:xfrm>
            <a:off x="5229201" y="3775822"/>
            <a:ext cx="1512167" cy="1800200"/>
          </a:xfrm>
          <a:prstGeom prst="rect">
            <a:avLst/>
          </a:prstGeom>
        </p:spPr>
      </p:pic>
      <p:sp>
        <p:nvSpPr>
          <p:cNvPr id="211" name="Title Placeholder 1"/>
          <p:cNvSpPr txBox="1"/>
          <p:nvPr/>
        </p:nvSpPr>
        <p:spPr>
          <a:xfrm>
            <a:off x="5623892" y="5664474"/>
            <a:ext cx="1117476" cy="1520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36000" tIns="36000" rIns="36000" bIns="3600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None/>
            </a:pPr>
            <a:r>
              <a:rPr kumimoji="0" lang="en-GB" sz="900" b="1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Bootstrapping:</a:t>
            </a:r>
          </a:p>
          <a:p>
            <a:pPr marL="171450" marR="0" indent="-17145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kumimoji="0" lang="en-GB" sz="700" b="0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N = 1000</a:t>
            </a:r>
          </a:p>
          <a:p>
            <a:pPr marL="171450" marR="0" indent="-17145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kumimoji="0" lang="en-GB" sz="700" b="0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Peaks data resampled  and re-clustered</a:t>
            </a:r>
          </a:p>
          <a:p>
            <a:pPr marL="171450" marR="0" indent="-17145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kumimoji="0" lang="en-GB" sz="700" b="0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Cluster </a:t>
            </a:r>
            <a:r>
              <a:rPr kumimoji="0" lang="en-GB" sz="700" b="0" i="1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lower bound</a:t>
            </a:r>
            <a:r>
              <a:rPr kumimoji="0" lang="en-GB" sz="700" b="0" i="0" u="none" strike="noStrike" kern="1200" cap="none" spc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latin typeface="Arial" pitchFamily="34" charset="0"/>
                <a:ea typeface="+mj-ea"/>
                <a:cs typeface="Arial" pitchFamily="34" charset="0"/>
              </a:rPr>
              <a:t> is the smallest peak value in each cluster</a:t>
            </a:r>
          </a:p>
          <a:p>
            <a:pPr marL="0" marR="0" indent="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None/>
            </a:pPr>
            <a:endParaRPr kumimoji="0" lang="en-GB" sz="800" b="0" i="0" u="none" strike="noStrike" kern="1200" cap="none" spc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None/>
            </a:pPr>
            <a:endParaRPr kumimoji="0" lang="en-GB" sz="800" b="0" i="0" u="none" strike="noStrike" kern="1200" cap="none" spc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kumimoji="0" lang="en-GB" sz="800" b="0" i="0" u="none" strike="noStrike" kern="1200" cap="none" spc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latin typeface="Arial" pitchFamily="34" charset="0"/>
              <a:ea typeface="+mj-ea"/>
              <a:cs typeface="Arial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GB" sz="8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GB" sz="8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12" name="Picture 211"/>
          <p:cNvPicPr>
            <a:picLocks noChangeAspect="1"/>
          </p:cNvPicPr>
          <p:nvPr/>
        </p:nvPicPr>
        <p:blipFill>
          <a:blip r:embed="rId6"/>
          <a:srcRect l="22049" t="7558" r="13901" b="11801"/>
          <a:stretch/>
        </p:blipFill>
        <p:spPr>
          <a:xfrm>
            <a:off x="2874778" y="5653826"/>
            <a:ext cx="2591635" cy="2719093"/>
          </a:xfrm>
          <a:prstGeom prst="rect">
            <a:avLst/>
          </a:prstGeom>
        </p:spPr>
      </p:pic>
      <p:pic>
        <p:nvPicPr>
          <p:cNvPr id="209" name="Picture 198"/>
          <p:cNvPicPr>
            <a:picLocks noChangeAspect="1"/>
          </p:cNvPicPr>
          <p:nvPr/>
        </p:nvPicPr>
        <p:blipFill>
          <a:blip r:embed="rId7"/>
          <a:srcRect l="11579" t="5333" r="58833" b="79261"/>
          <a:stretch/>
        </p:blipFill>
        <p:spPr>
          <a:xfrm rot="21600000">
            <a:off x="5094085" y="7658178"/>
            <a:ext cx="1647284" cy="7147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p Blue Poster">
  <a:themeElements>
    <a:clrScheme name="Custom 84">
      <a:dk1>
        <a:sysClr val="windowText" lastClr="000000"/>
      </a:dk1>
      <a:lt1>
        <a:sysClr val="window" lastClr="FFFFFF"/>
      </a:lt1>
      <a:dk2>
        <a:srgbClr val="1F497D"/>
      </a:dk2>
      <a:lt2>
        <a:srgbClr val="00659E"/>
      </a:lt2>
      <a:accent1>
        <a:srgbClr val="008CA8"/>
      </a:accent1>
      <a:accent2>
        <a:srgbClr val="A50031"/>
      </a:accent2>
      <a:accent3>
        <a:srgbClr val="8EB831"/>
      </a:accent3>
      <a:accent4>
        <a:srgbClr val="60295E"/>
      </a:accent4>
      <a:accent5>
        <a:srgbClr val="26A699"/>
      </a:accent5>
      <a:accent6>
        <a:srgbClr val="D8831C"/>
      </a:accent6>
      <a:hlink>
        <a:srgbClr val="008CA8"/>
      </a:hlink>
      <a:folHlink>
        <a:srgbClr val="0065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tx2">
            <a:lumMod val="60000"/>
            <a:lumOff val="40000"/>
          </a:schemeClr>
        </a:solidFill>
      </a:spPr>
      <a:bodyPr vert="horz" lIns="36000" tIns="36000" rIns="36000" bIns="36000" rtlCol="0" anchor="t">
        <a:noAutofit/>
      </a:bodyPr>
      <a:lstStyle>
        <a:defPPr marL="0" marR="0" indent="0" algn="l" defTabSz="914400" rtl="0" eaLnBrk="1" fontAlgn="auto" latinLnBrk="0" hangingPunct="1">
          <a:lnSpc>
            <a:spcPts val="1000"/>
          </a:lnSpc>
          <a:spcBef>
            <a:spcPct val="0"/>
          </a:spcBef>
          <a:spcAft>
            <a:spcPts val="500"/>
          </a:spcAft>
          <a:buClrTx/>
          <a:buSzTx/>
          <a:buFontTx/>
          <a:buNone/>
          <a:tabLst/>
          <a:defRPr kumimoji="0" sz="8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419</Words>
  <Application>Microsoft Macintosh PowerPoint</Application>
  <PresentationFormat>A4 Paper (210x297 mm)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Druk Web</vt:lpstr>
      <vt:lpstr>Graphik Web</vt:lpstr>
      <vt:lpstr>Corp Blue Poster</vt:lpstr>
      <vt:lpstr>PowerPoint Presentation</vt:lpstr>
    </vt:vector>
  </TitlesOfParts>
  <Company>University of Leicester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anc</dc:creator>
  <cp:lastModifiedBy>Felix Noble</cp:lastModifiedBy>
  <cp:revision>67</cp:revision>
  <dcterms:created xsi:type="dcterms:W3CDTF">2009-07-16T14:58:43Z</dcterms:created>
  <dcterms:modified xsi:type="dcterms:W3CDTF">2025-06-02T10:40:13Z</dcterms:modified>
</cp:coreProperties>
</file>