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Lst>
  <p:notesMasterIdLst>
    <p:notesMasterId r:id="rId3"/>
  </p:notesMasterIdLst>
  <p:sldIdLst>
    <p:sldId id="258" r:id="rId2"/>
  </p:sldIdLst>
  <p:sldSz cx="6858000" cy="9906000" type="A4"/>
  <p:notesSz cx="29819600" cy="42329100"/>
  <p:defaultTextStyle>
    <a:defPPr>
      <a:defRPr lang="en-US"/>
    </a:defPPr>
    <a:lvl1pPr marL="0" algn="l" defTabSz="839694" rtl="0" eaLnBrk="1" latinLnBrk="0" hangingPunct="1">
      <a:defRPr sz="1700" kern="1200">
        <a:solidFill>
          <a:schemeClr val="tx1"/>
        </a:solidFill>
        <a:latin typeface="+mn-lt"/>
        <a:ea typeface="+mn-ea"/>
        <a:cs typeface="+mn-cs"/>
      </a:defRPr>
    </a:lvl1pPr>
    <a:lvl2pPr marL="419847" algn="l" defTabSz="839694" rtl="0" eaLnBrk="1" latinLnBrk="0" hangingPunct="1">
      <a:defRPr sz="1700" kern="1200">
        <a:solidFill>
          <a:schemeClr val="tx1"/>
        </a:solidFill>
        <a:latin typeface="+mn-lt"/>
        <a:ea typeface="+mn-ea"/>
        <a:cs typeface="+mn-cs"/>
      </a:defRPr>
    </a:lvl2pPr>
    <a:lvl3pPr marL="839694" algn="l" defTabSz="839694" rtl="0" eaLnBrk="1" latinLnBrk="0" hangingPunct="1">
      <a:defRPr sz="1700" kern="1200">
        <a:solidFill>
          <a:schemeClr val="tx1"/>
        </a:solidFill>
        <a:latin typeface="+mn-lt"/>
        <a:ea typeface="+mn-ea"/>
        <a:cs typeface="+mn-cs"/>
      </a:defRPr>
    </a:lvl3pPr>
    <a:lvl4pPr marL="1259540" algn="l" defTabSz="839694" rtl="0" eaLnBrk="1" latinLnBrk="0" hangingPunct="1">
      <a:defRPr sz="1700" kern="1200">
        <a:solidFill>
          <a:schemeClr val="tx1"/>
        </a:solidFill>
        <a:latin typeface="+mn-lt"/>
        <a:ea typeface="+mn-ea"/>
        <a:cs typeface="+mn-cs"/>
      </a:defRPr>
    </a:lvl4pPr>
    <a:lvl5pPr marL="1679387" algn="l" defTabSz="839694" rtl="0" eaLnBrk="1" latinLnBrk="0" hangingPunct="1">
      <a:defRPr sz="1700" kern="1200">
        <a:solidFill>
          <a:schemeClr val="tx1"/>
        </a:solidFill>
        <a:latin typeface="+mn-lt"/>
        <a:ea typeface="+mn-ea"/>
        <a:cs typeface="+mn-cs"/>
      </a:defRPr>
    </a:lvl5pPr>
    <a:lvl6pPr marL="2099234" algn="l" defTabSz="839694" rtl="0" eaLnBrk="1" latinLnBrk="0" hangingPunct="1">
      <a:defRPr sz="1700" kern="1200">
        <a:solidFill>
          <a:schemeClr val="tx1"/>
        </a:solidFill>
        <a:latin typeface="+mn-lt"/>
        <a:ea typeface="+mn-ea"/>
        <a:cs typeface="+mn-cs"/>
      </a:defRPr>
    </a:lvl6pPr>
    <a:lvl7pPr marL="2519081" algn="l" defTabSz="839694" rtl="0" eaLnBrk="1" latinLnBrk="0" hangingPunct="1">
      <a:defRPr sz="1700" kern="1200">
        <a:solidFill>
          <a:schemeClr val="tx1"/>
        </a:solidFill>
        <a:latin typeface="+mn-lt"/>
        <a:ea typeface="+mn-ea"/>
        <a:cs typeface="+mn-cs"/>
      </a:defRPr>
    </a:lvl7pPr>
    <a:lvl8pPr marL="2938927" algn="l" defTabSz="839694" rtl="0" eaLnBrk="1" latinLnBrk="0" hangingPunct="1">
      <a:defRPr sz="1700" kern="1200">
        <a:solidFill>
          <a:schemeClr val="tx1"/>
        </a:solidFill>
        <a:latin typeface="+mn-lt"/>
        <a:ea typeface="+mn-ea"/>
        <a:cs typeface="+mn-cs"/>
      </a:defRPr>
    </a:lvl8pPr>
    <a:lvl9pPr marL="3358774" algn="l" defTabSz="839694" rtl="0" eaLnBrk="1" latinLnBrk="0" hangingPunct="1">
      <a:defRPr sz="1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1C56"/>
    <a:srgbClr val="005288"/>
    <a:srgbClr val="BECF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586"/>
    <p:restoredTop sz="94489"/>
  </p:normalViewPr>
  <p:slideViewPr>
    <p:cSldViewPr>
      <p:cViewPr>
        <p:scale>
          <a:sx n="136" d="100"/>
          <a:sy n="136" d="100"/>
        </p:scale>
        <p:origin x="168" y="-3856"/>
      </p:cViewPr>
      <p:guideLst>
        <p:guide orient="horz" pos="312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12922250" cy="2122488"/>
          </a:xfrm>
          <a:prstGeom prst="rect">
            <a:avLst/>
          </a:prstGeom>
        </p:spPr>
        <p:txBody>
          <a:bodyPr vert="horz" lIns="91440" tIns="45720" rIns="91440" bIns="45720" rtlCol="0"/>
          <a:lstStyle>
            <a:lvl1pPr algn="l">
              <a:defRPr sz="1200"/>
            </a:lvl1pPr>
          </a:lstStyle>
          <a:p>
            <a:endParaRPr lang="en-ES"/>
          </a:p>
        </p:txBody>
      </p:sp>
      <p:sp>
        <p:nvSpPr>
          <p:cNvPr id="3" name="Date Placeholder 2"/>
          <p:cNvSpPr>
            <a:spLocks noGrp="1"/>
          </p:cNvSpPr>
          <p:nvPr>
            <p:ph type="dt" idx="1"/>
          </p:nvPr>
        </p:nvSpPr>
        <p:spPr>
          <a:xfrm>
            <a:off x="16891000" y="0"/>
            <a:ext cx="12922250" cy="2122488"/>
          </a:xfrm>
          <a:prstGeom prst="rect">
            <a:avLst/>
          </a:prstGeom>
        </p:spPr>
        <p:txBody>
          <a:bodyPr vert="horz" lIns="91440" tIns="45720" rIns="91440" bIns="45720" rtlCol="0"/>
          <a:lstStyle>
            <a:lvl1pPr algn="r">
              <a:defRPr sz="1200"/>
            </a:lvl1pPr>
          </a:lstStyle>
          <a:p>
            <a:fld id="{11985C91-BDB8-A84C-9196-74730F1159C9}" type="datetimeFigureOut">
              <a:rPr lang="en-ES" smtClean="0"/>
              <a:t>2/6/25</a:t>
            </a:fld>
            <a:endParaRPr lang="en-ES"/>
          </a:p>
        </p:txBody>
      </p:sp>
      <p:sp>
        <p:nvSpPr>
          <p:cNvPr id="4" name="Slide Image Placeholder 3"/>
          <p:cNvSpPr>
            <a:spLocks noGrp="1" noRot="1" noChangeAspect="1"/>
          </p:cNvSpPr>
          <p:nvPr>
            <p:ph type="sldImg" idx="2"/>
          </p:nvPr>
        </p:nvSpPr>
        <p:spPr>
          <a:xfrm>
            <a:off x="9964738" y="5291138"/>
            <a:ext cx="9890125" cy="14285912"/>
          </a:xfrm>
          <a:prstGeom prst="rect">
            <a:avLst/>
          </a:prstGeom>
          <a:noFill/>
          <a:ln w="12700">
            <a:solidFill>
              <a:prstClr val="black"/>
            </a:solidFill>
          </a:ln>
        </p:spPr>
        <p:txBody>
          <a:bodyPr vert="horz" lIns="91440" tIns="45720" rIns="91440" bIns="45720" rtlCol="0" anchor="ctr"/>
          <a:lstStyle/>
          <a:p>
            <a:endParaRPr lang="en-ES"/>
          </a:p>
        </p:txBody>
      </p:sp>
      <p:sp>
        <p:nvSpPr>
          <p:cNvPr id="5" name="Notes Placeholder 4"/>
          <p:cNvSpPr>
            <a:spLocks noGrp="1"/>
          </p:cNvSpPr>
          <p:nvPr>
            <p:ph type="body" sz="quarter" idx="3"/>
          </p:nvPr>
        </p:nvSpPr>
        <p:spPr>
          <a:xfrm>
            <a:off x="2981325" y="20370800"/>
            <a:ext cx="23856950" cy="16667163"/>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S"/>
          </a:p>
        </p:txBody>
      </p:sp>
      <p:sp>
        <p:nvSpPr>
          <p:cNvPr id="6" name="Footer Placeholder 5"/>
          <p:cNvSpPr>
            <a:spLocks noGrp="1"/>
          </p:cNvSpPr>
          <p:nvPr>
            <p:ph type="ftr" sz="quarter" idx="4"/>
          </p:nvPr>
        </p:nvSpPr>
        <p:spPr>
          <a:xfrm>
            <a:off x="0" y="40206613"/>
            <a:ext cx="12922250" cy="2122487"/>
          </a:xfrm>
          <a:prstGeom prst="rect">
            <a:avLst/>
          </a:prstGeom>
        </p:spPr>
        <p:txBody>
          <a:bodyPr vert="horz" lIns="91440" tIns="45720" rIns="91440" bIns="45720" rtlCol="0" anchor="b"/>
          <a:lstStyle>
            <a:lvl1pPr algn="l">
              <a:defRPr sz="1200"/>
            </a:lvl1pPr>
          </a:lstStyle>
          <a:p>
            <a:endParaRPr lang="en-ES"/>
          </a:p>
        </p:txBody>
      </p:sp>
      <p:sp>
        <p:nvSpPr>
          <p:cNvPr id="7" name="Slide Number Placeholder 6"/>
          <p:cNvSpPr>
            <a:spLocks noGrp="1"/>
          </p:cNvSpPr>
          <p:nvPr>
            <p:ph type="sldNum" sz="quarter" idx="5"/>
          </p:nvPr>
        </p:nvSpPr>
        <p:spPr>
          <a:xfrm>
            <a:off x="16891000" y="40206613"/>
            <a:ext cx="12922250" cy="2122487"/>
          </a:xfrm>
          <a:prstGeom prst="rect">
            <a:avLst/>
          </a:prstGeom>
        </p:spPr>
        <p:txBody>
          <a:bodyPr vert="horz" lIns="91440" tIns="45720" rIns="91440" bIns="45720" rtlCol="0" anchor="b"/>
          <a:lstStyle>
            <a:lvl1pPr algn="r">
              <a:defRPr sz="1200"/>
            </a:lvl1pPr>
          </a:lstStyle>
          <a:p>
            <a:fld id="{EC0D72D9-7ACE-6344-BD38-48772FAEA4EA}" type="slidenum">
              <a:rPr lang="en-ES" smtClean="0"/>
              <a:t>‹#›</a:t>
            </a:fld>
            <a:endParaRPr lang="en-ES"/>
          </a:p>
        </p:txBody>
      </p:sp>
    </p:spTree>
    <p:extLst>
      <p:ext uri="{BB962C8B-B14F-4D97-AF65-F5344CB8AC3E}">
        <p14:creationId xmlns:p14="http://schemas.microsoft.com/office/powerpoint/2010/main" val="428022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Goldin-Meadow, S., &amp; </a:t>
            </a:r>
            <a:r>
              <a:rPr lang="en-GB" sz="1200" b="0" i="0" u="none" strike="noStrike" kern="1200" dirty="0" err="1">
                <a:solidFill>
                  <a:schemeClr val="tx1"/>
                </a:solidFill>
                <a:effectLst/>
                <a:latin typeface="+mn-lt"/>
                <a:ea typeface="+mn-ea"/>
                <a:cs typeface="+mn-cs"/>
              </a:rPr>
              <a:t>Beilock</a:t>
            </a:r>
            <a:r>
              <a:rPr lang="en-GB" sz="1200" b="0" i="0" u="none" strike="noStrike" kern="1200" dirty="0">
                <a:solidFill>
                  <a:schemeClr val="tx1"/>
                </a:solidFill>
                <a:effectLst/>
                <a:latin typeface="+mn-lt"/>
                <a:ea typeface="+mn-ea"/>
                <a:cs typeface="+mn-cs"/>
              </a:rPr>
              <a:t>, S. L. (2010). Action’s influence on thought: The case of gesture. </a:t>
            </a:r>
            <a:r>
              <a:rPr lang="en-GB" sz="1200" b="0" i="1" u="none" strike="noStrike" kern="1200" dirty="0">
                <a:solidFill>
                  <a:schemeClr val="tx1"/>
                </a:solidFill>
                <a:effectLst/>
                <a:latin typeface="+mn-lt"/>
                <a:ea typeface="+mn-ea"/>
                <a:cs typeface="+mn-cs"/>
              </a:rPr>
              <a:t>Perspectives on 	psychological science</a:t>
            </a:r>
            <a:r>
              <a:rPr lang="en-GB" sz="1200" b="0" i="0" u="none" strike="noStrike" kern="1200" dirty="0">
                <a:solidFill>
                  <a:schemeClr val="tx1"/>
                </a:solidFill>
                <a:effectLst/>
                <a:latin typeface="+mn-lt"/>
                <a:ea typeface="+mn-ea"/>
                <a:cs typeface="+mn-cs"/>
              </a:rPr>
              <a:t>, </a:t>
            </a:r>
            <a:r>
              <a:rPr lang="en-GB" sz="1200" b="0" i="1" u="none" strike="noStrike" kern="1200" dirty="0">
                <a:solidFill>
                  <a:schemeClr val="tx1"/>
                </a:solidFill>
                <a:effectLst/>
                <a:latin typeface="+mn-lt"/>
                <a:ea typeface="+mn-ea"/>
                <a:cs typeface="+mn-cs"/>
              </a:rPr>
              <a:t>5</a:t>
            </a:r>
            <a:r>
              <a:rPr lang="en-GB" sz="1200" b="0" i="0" u="none" strike="noStrike" kern="1200" dirty="0">
                <a:solidFill>
                  <a:schemeClr val="tx1"/>
                </a:solidFill>
                <a:effectLst/>
                <a:latin typeface="+mn-lt"/>
                <a:ea typeface="+mn-ea"/>
                <a:cs typeface="+mn-cs"/>
              </a:rPr>
              <a:t>(6), 664-674. </a:t>
            </a:r>
          </a:p>
          <a:p>
            <a:r>
              <a:rPr lang="en-GB" sz="1200" b="0" i="0" u="none" strike="noStrike" kern="1200" dirty="0">
                <a:solidFill>
                  <a:schemeClr val="tx1"/>
                </a:solidFill>
                <a:effectLst/>
                <a:latin typeface="+mn-lt"/>
                <a:ea typeface="+mn-ea"/>
                <a:cs typeface="+mn-cs"/>
              </a:rPr>
              <a:t>González Sánchez, V., </a:t>
            </a:r>
            <a:r>
              <a:rPr lang="en-GB" sz="1200" b="0" i="0" u="none" strike="noStrike" kern="1200" dirty="0" err="1">
                <a:solidFill>
                  <a:schemeClr val="tx1"/>
                </a:solidFill>
                <a:effectLst/>
                <a:latin typeface="+mn-lt"/>
                <a:ea typeface="+mn-ea"/>
                <a:cs typeface="+mn-cs"/>
              </a:rPr>
              <a:t>Żelechowska</a:t>
            </a:r>
            <a:r>
              <a:rPr lang="en-GB" sz="1200" b="0" i="0" u="none" strike="noStrike" kern="1200" dirty="0">
                <a:solidFill>
                  <a:schemeClr val="tx1"/>
                </a:solidFill>
                <a:effectLst/>
                <a:latin typeface="+mn-lt"/>
                <a:ea typeface="+mn-ea"/>
                <a:cs typeface="+mn-cs"/>
              </a:rPr>
              <a:t>, A., &amp; Jensenius, A. R. (2020). Analysis of the movement-inducing effects of music 	through the fractality of head sway during standstill. </a:t>
            </a:r>
            <a:r>
              <a:rPr lang="en-GB" sz="1200" b="0" i="1" u="none" strike="noStrike" kern="1200" dirty="0">
                <a:solidFill>
                  <a:schemeClr val="tx1"/>
                </a:solidFill>
                <a:effectLst/>
                <a:latin typeface="+mn-lt"/>
                <a:ea typeface="+mn-ea"/>
                <a:cs typeface="+mn-cs"/>
              </a:rPr>
              <a:t>Journal of motor </a:t>
            </a:r>
            <a:r>
              <a:rPr lang="en-GB" sz="1200" b="0" i="1" u="none" strike="noStrike" kern="1200" dirty="0" err="1">
                <a:solidFill>
                  <a:schemeClr val="tx1"/>
                </a:solidFill>
                <a:effectLst/>
                <a:latin typeface="+mn-lt"/>
                <a:ea typeface="+mn-ea"/>
                <a:cs typeface="+mn-cs"/>
              </a:rPr>
              <a:t>behavior</a:t>
            </a:r>
            <a:r>
              <a:rPr lang="en-GB" sz="1200" b="0" i="0" u="none" strike="noStrike" kern="1200" dirty="0">
                <a:solidFill>
                  <a:schemeClr val="tx1"/>
                </a:solidFill>
                <a:effectLst/>
                <a:latin typeface="+mn-lt"/>
                <a:ea typeface="+mn-ea"/>
                <a:cs typeface="+mn-cs"/>
              </a:rPr>
              <a:t>, </a:t>
            </a:r>
            <a:r>
              <a:rPr lang="en-GB" sz="1200" b="0" i="1" u="none" strike="noStrike" kern="1200" dirty="0">
                <a:solidFill>
                  <a:schemeClr val="tx1"/>
                </a:solidFill>
                <a:effectLst/>
                <a:latin typeface="+mn-lt"/>
                <a:ea typeface="+mn-ea"/>
                <a:cs typeface="+mn-cs"/>
              </a:rPr>
              <a:t>52</a:t>
            </a:r>
            <a:r>
              <a:rPr lang="en-GB" sz="1200" b="0" i="0" u="none" strike="noStrike" kern="1200" dirty="0">
                <a:solidFill>
                  <a:schemeClr val="tx1"/>
                </a:solidFill>
                <a:effectLst/>
                <a:latin typeface="+mn-lt"/>
                <a:ea typeface="+mn-ea"/>
                <a:cs typeface="+mn-cs"/>
              </a:rPr>
              <a:t>(6), 734-749.</a:t>
            </a:r>
          </a:p>
          <a:p>
            <a:r>
              <a:rPr lang="en-GB" sz="1200" b="0" i="0" u="none" strike="noStrike" kern="1200" dirty="0">
                <a:solidFill>
                  <a:schemeClr val="tx1"/>
                </a:solidFill>
                <a:effectLst/>
                <a:latin typeface="+mn-lt"/>
                <a:ea typeface="+mn-ea"/>
                <a:cs typeface="+mn-cs"/>
              </a:rPr>
              <a:t>Keller, P. E., &amp; Rieger, M. (2009). Musical movement and synchronization. </a:t>
            </a:r>
            <a:r>
              <a:rPr lang="en-GB" sz="1200" b="0" i="1" u="none" strike="noStrike" kern="1200" dirty="0">
                <a:solidFill>
                  <a:schemeClr val="tx1"/>
                </a:solidFill>
                <a:effectLst/>
                <a:latin typeface="+mn-lt"/>
                <a:ea typeface="+mn-ea"/>
                <a:cs typeface="+mn-cs"/>
              </a:rPr>
              <a:t>Music Perception</a:t>
            </a:r>
            <a:r>
              <a:rPr lang="en-GB" sz="1200" b="0" i="0" u="none" strike="noStrike" kern="1200" dirty="0">
                <a:solidFill>
                  <a:schemeClr val="tx1"/>
                </a:solidFill>
                <a:effectLst/>
                <a:latin typeface="+mn-lt"/>
                <a:ea typeface="+mn-ea"/>
                <a:cs typeface="+mn-cs"/>
              </a:rPr>
              <a:t>, </a:t>
            </a:r>
            <a:r>
              <a:rPr lang="en-GB" sz="1200" b="0" i="1" u="none" strike="noStrike" kern="1200" dirty="0">
                <a:solidFill>
                  <a:schemeClr val="tx1"/>
                </a:solidFill>
                <a:effectLst/>
                <a:latin typeface="+mn-lt"/>
                <a:ea typeface="+mn-ea"/>
                <a:cs typeface="+mn-cs"/>
              </a:rPr>
              <a:t>26</a:t>
            </a:r>
            <a:r>
              <a:rPr lang="en-GB" sz="1200" b="0" i="0" u="none" strike="noStrike" kern="1200" dirty="0">
                <a:solidFill>
                  <a:schemeClr val="tx1"/>
                </a:solidFill>
                <a:effectLst/>
                <a:latin typeface="+mn-lt"/>
                <a:ea typeface="+mn-ea"/>
                <a:cs typeface="+mn-cs"/>
              </a:rPr>
              <a:t>(5), 397-400.</a:t>
            </a:r>
          </a:p>
          <a:p>
            <a:r>
              <a:rPr lang="en-GB" sz="1200" b="0" i="0" u="none" strike="noStrike" kern="1200" dirty="0">
                <a:solidFill>
                  <a:schemeClr val="tx1"/>
                </a:solidFill>
                <a:effectLst/>
                <a:latin typeface="+mn-lt"/>
                <a:ea typeface="+mn-ea"/>
                <a:cs typeface="+mn-cs"/>
              </a:rPr>
              <a:t>Burger, B., Thompson, M. R., Luck, G., </a:t>
            </a:r>
            <a:r>
              <a:rPr lang="en-GB" sz="1200" b="0" i="0" u="none" strike="noStrike" kern="1200" dirty="0" err="1">
                <a:solidFill>
                  <a:schemeClr val="tx1"/>
                </a:solidFill>
                <a:effectLst/>
                <a:latin typeface="+mn-lt"/>
                <a:ea typeface="+mn-ea"/>
                <a:cs typeface="+mn-cs"/>
              </a:rPr>
              <a:t>Saarikallio</a:t>
            </a:r>
            <a:r>
              <a:rPr lang="en-GB" sz="1200" b="0" i="0" u="none" strike="noStrike" kern="1200" dirty="0">
                <a:solidFill>
                  <a:schemeClr val="tx1"/>
                </a:solidFill>
                <a:effectLst/>
                <a:latin typeface="+mn-lt"/>
                <a:ea typeface="+mn-ea"/>
                <a:cs typeface="+mn-cs"/>
              </a:rPr>
              <a:t>, S., &amp; Toiviainen, P. (2013). Influences of rhythm-and timbre-related 	musical features on characteristics of music-induced movement. </a:t>
            </a:r>
            <a:r>
              <a:rPr lang="en-GB" sz="1200" b="0" i="1" u="none" strike="noStrike" kern="1200" dirty="0">
                <a:solidFill>
                  <a:schemeClr val="tx1"/>
                </a:solidFill>
                <a:effectLst/>
                <a:latin typeface="+mn-lt"/>
                <a:ea typeface="+mn-ea"/>
                <a:cs typeface="+mn-cs"/>
              </a:rPr>
              <a:t>Frontiers in psychology</a:t>
            </a:r>
            <a:r>
              <a:rPr lang="en-GB" sz="1200" b="0" i="0" u="none" strike="noStrike" kern="1200" dirty="0">
                <a:solidFill>
                  <a:schemeClr val="tx1"/>
                </a:solidFill>
                <a:effectLst/>
                <a:latin typeface="+mn-lt"/>
                <a:ea typeface="+mn-ea"/>
                <a:cs typeface="+mn-cs"/>
              </a:rPr>
              <a:t>, </a:t>
            </a:r>
            <a:r>
              <a:rPr lang="en-GB" sz="1200" b="0" i="1" u="none" strike="noStrike" kern="1200" dirty="0">
                <a:solidFill>
                  <a:schemeClr val="tx1"/>
                </a:solidFill>
                <a:effectLst/>
                <a:latin typeface="+mn-lt"/>
                <a:ea typeface="+mn-ea"/>
                <a:cs typeface="+mn-cs"/>
              </a:rPr>
              <a:t>4</a:t>
            </a:r>
            <a:r>
              <a:rPr lang="en-GB" sz="1200" b="0" i="0" u="none" strike="noStrike" kern="1200" dirty="0">
                <a:solidFill>
                  <a:schemeClr val="tx1"/>
                </a:solidFill>
                <a:effectLst/>
                <a:latin typeface="+mn-lt"/>
                <a:ea typeface="+mn-ea"/>
                <a:cs typeface="+mn-cs"/>
              </a:rPr>
              <a:t>, 183.</a:t>
            </a:r>
          </a:p>
          <a:p>
            <a:r>
              <a:rPr lang="en-GB" sz="1200" b="0" i="0" u="none" strike="noStrike" kern="1200" dirty="0">
                <a:solidFill>
                  <a:schemeClr val="tx1"/>
                </a:solidFill>
                <a:effectLst/>
                <a:latin typeface="+mn-lt"/>
                <a:ea typeface="+mn-ea"/>
                <a:cs typeface="+mn-cs"/>
              </a:rPr>
              <a:t>Wilson, M. (2002). Six views of embodied cognition. </a:t>
            </a:r>
            <a:r>
              <a:rPr lang="en-GB" sz="1200" b="0" i="1" u="none" strike="noStrike" kern="1200" dirty="0">
                <a:solidFill>
                  <a:schemeClr val="tx1"/>
                </a:solidFill>
                <a:effectLst/>
                <a:latin typeface="+mn-lt"/>
                <a:ea typeface="+mn-ea"/>
                <a:cs typeface="+mn-cs"/>
              </a:rPr>
              <a:t>Psychonomic bulletin &amp; review</a:t>
            </a:r>
            <a:r>
              <a:rPr lang="en-GB" sz="1200" b="0" i="0" u="none" strike="noStrike" kern="1200" dirty="0">
                <a:solidFill>
                  <a:schemeClr val="tx1"/>
                </a:solidFill>
                <a:effectLst/>
                <a:latin typeface="+mn-lt"/>
                <a:ea typeface="+mn-ea"/>
                <a:cs typeface="+mn-cs"/>
              </a:rPr>
              <a:t>, </a:t>
            </a:r>
            <a:r>
              <a:rPr lang="en-GB" sz="1200" b="0" i="1" u="none" strike="noStrike" kern="1200" dirty="0">
                <a:solidFill>
                  <a:schemeClr val="tx1"/>
                </a:solidFill>
                <a:effectLst/>
                <a:latin typeface="+mn-lt"/>
                <a:ea typeface="+mn-ea"/>
                <a:cs typeface="+mn-cs"/>
              </a:rPr>
              <a:t>9</a:t>
            </a:r>
            <a:r>
              <a:rPr lang="en-GB" sz="1200" b="0" i="0" u="none" strike="noStrike" kern="1200" dirty="0">
                <a:solidFill>
                  <a:schemeClr val="tx1"/>
                </a:solidFill>
                <a:effectLst/>
                <a:latin typeface="+mn-lt"/>
                <a:ea typeface="+mn-ea"/>
                <a:cs typeface="+mn-cs"/>
              </a:rPr>
              <a:t>, 625-636.</a:t>
            </a:r>
          </a:p>
          <a:p>
            <a:endParaRPr lang="en-GB" sz="1200" b="0" i="0" u="none" strike="noStrike" kern="1200" dirty="0">
              <a:solidFill>
                <a:schemeClr val="tx1"/>
              </a:solidFill>
              <a:effectLst/>
              <a:latin typeface="+mn-lt"/>
              <a:ea typeface="+mn-ea"/>
              <a:cs typeface="+mn-cs"/>
            </a:endParaRPr>
          </a:p>
          <a:p>
            <a:endParaRPr lang="en-ES" dirty="0"/>
          </a:p>
        </p:txBody>
      </p:sp>
      <p:sp>
        <p:nvSpPr>
          <p:cNvPr id="4" name="Slide Number Placeholder 3"/>
          <p:cNvSpPr>
            <a:spLocks noGrp="1"/>
          </p:cNvSpPr>
          <p:nvPr>
            <p:ph type="sldNum" sz="quarter" idx="5"/>
          </p:nvPr>
        </p:nvSpPr>
        <p:spPr/>
        <p:txBody>
          <a:bodyPr/>
          <a:lstStyle/>
          <a:p>
            <a:fld id="{EC0D72D9-7ACE-6344-BD38-48772FAEA4EA}" type="slidenum">
              <a:rPr lang="en-ES" smtClean="0"/>
              <a:t>1</a:t>
            </a:fld>
            <a:endParaRPr lang="en-ES"/>
          </a:p>
        </p:txBody>
      </p:sp>
    </p:spTree>
    <p:extLst>
      <p:ext uri="{BB962C8B-B14F-4D97-AF65-F5344CB8AC3E}">
        <p14:creationId xmlns:p14="http://schemas.microsoft.com/office/powerpoint/2010/main" val="2646016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4" r:id="rId1"/>
  </p:sldLayoutIdLst>
  <p:txStyles>
    <p:titleStyle>
      <a:lvl1pPr algn="l" defTabSz="914400" rtl="0" eaLnBrk="1" latinLnBrk="0" hangingPunct="1">
        <a:lnSpc>
          <a:spcPts val="2160"/>
        </a:lnSpc>
        <a:spcBef>
          <a:spcPct val="0"/>
        </a:spcBef>
        <a:buNone/>
        <a:defRPr sz="1800" b="1"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g"/><Relationship Id="rId9" Type="http://schemas.openxmlformats.org/officeDocument/2006/relationships/image" Target="../media/image7.t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alpha val="64000"/>
          </a:schemeClr>
        </a:solidFill>
        <a:effectLst/>
      </p:bgPr>
    </p:bg>
    <p:spTree>
      <p:nvGrpSpPr>
        <p:cNvPr id="1" name="">
          <a:extLst>
            <a:ext uri="{FF2B5EF4-FFF2-40B4-BE49-F238E27FC236}">
              <a16:creationId xmlns:a16="http://schemas.microsoft.com/office/drawing/2014/main" id="{D5FF60C4-E88F-C7E1-7027-A09CB62B4CD0}"/>
            </a:ext>
          </a:extLst>
        </p:cNvPr>
        <p:cNvGrpSpPr/>
        <p:nvPr/>
      </p:nvGrpSpPr>
      <p:grpSpPr>
        <a:xfrm>
          <a:off x="0" y="0"/>
          <a:ext cx="0" cy="0"/>
          <a:chOff x="0" y="0"/>
          <a:chExt cx="0" cy="0"/>
        </a:xfrm>
      </p:grpSpPr>
      <p:sp>
        <p:nvSpPr>
          <p:cNvPr id="33" name="Title Placeholder 1">
            <a:extLst>
              <a:ext uri="{FF2B5EF4-FFF2-40B4-BE49-F238E27FC236}">
                <a16:creationId xmlns:a16="http://schemas.microsoft.com/office/drawing/2014/main" id="{98439654-B0DC-4F89-C93C-808A0196BCFE}"/>
              </a:ext>
            </a:extLst>
          </p:cNvPr>
          <p:cNvSpPr txBox="1">
            <a:spLocks/>
          </p:cNvSpPr>
          <p:nvPr/>
        </p:nvSpPr>
        <p:spPr>
          <a:xfrm>
            <a:off x="3444192" y="3273940"/>
            <a:ext cx="3335238" cy="5291766"/>
          </a:xfrm>
          <a:prstGeom prst="rect">
            <a:avLst/>
          </a:prstGeom>
          <a:solidFill>
            <a:schemeClr val="tx2">
              <a:lumMod val="20000"/>
              <a:lumOff val="80000"/>
            </a:schemeClr>
          </a:solidFill>
        </p:spPr>
        <p:txBody>
          <a:bodyPr vert="horz" lIns="36000" tIns="36000" rIns="36000" bIns="36000" rtlCol="0" anchor="t">
            <a:noAutofit/>
          </a:bodyPr>
          <a:lstStyle/>
          <a:p>
            <a:pPr marL="180975" marR="0" lvl="0" indent="-180975" algn="l" defTabSz="914400" rtl="0" eaLnBrk="1" fontAlgn="auto" latinLnBrk="0" hangingPunct="1">
              <a:lnSpc>
                <a:spcPts val="1200"/>
              </a:lnSpc>
              <a:spcBef>
                <a:spcPct val="0"/>
              </a:spcBef>
              <a:spcAft>
                <a:spcPts val="500"/>
              </a:spcAft>
              <a:buClrTx/>
              <a:buSzTx/>
              <a:buFontTx/>
              <a:buNone/>
              <a:tabLst/>
              <a:defRPr/>
            </a:pPr>
            <a:r>
              <a:rPr kumimoji="0" lang="en-US" sz="900" b="1" i="0" u="none" strike="noStrike" kern="1200" cap="none" spc="0" normalizeH="0" baseline="0" noProof="0" dirty="0">
                <a:ln>
                  <a:noFill/>
                </a:ln>
                <a:solidFill>
                  <a:srgbClr val="002060"/>
                </a:solidFill>
                <a:effectLst/>
                <a:uLnTx/>
                <a:uFillTx/>
                <a:latin typeface="Arial" pitchFamily="34" charset="0"/>
                <a:ea typeface="+mj-ea"/>
                <a:cs typeface="Arial" pitchFamily="34" charset="0"/>
              </a:rPr>
              <a:t>Preliminary Results </a:t>
            </a:r>
            <a:endParaRPr lang="en-US" sz="800" dirty="0">
              <a:solidFill>
                <a:srgbClr val="002060"/>
              </a:solidFill>
              <a:latin typeface="Arial" pitchFamily="34" charset="0"/>
              <a:ea typeface="+mj-ea"/>
              <a:cs typeface="Arial" pitchFamily="34" charset="0"/>
            </a:endParaRPr>
          </a:p>
        </p:txBody>
      </p:sp>
      <p:sp>
        <p:nvSpPr>
          <p:cNvPr id="16" name="Rectangle 15">
            <a:extLst>
              <a:ext uri="{FF2B5EF4-FFF2-40B4-BE49-F238E27FC236}">
                <a16:creationId xmlns:a16="http://schemas.microsoft.com/office/drawing/2014/main" id="{F99F4897-CA9D-9DDC-6418-3E43B174BAA2}"/>
              </a:ext>
            </a:extLst>
          </p:cNvPr>
          <p:cNvSpPr/>
          <p:nvPr/>
        </p:nvSpPr>
        <p:spPr>
          <a:xfrm>
            <a:off x="0" y="1"/>
            <a:ext cx="6858000" cy="99255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Placeholder 1">
            <a:extLst>
              <a:ext uri="{FF2B5EF4-FFF2-40B4-BE49-F238E27FC236}">
                <a16:creationId xmlns:a16="http://schemas.microsoft.com/office/drawing/2014/main" id="{5357EDB9-7F24-EFAE-0E86-1D4E2201C00A}"/>
              </a:ext>
            </a:extLst>
          </p:cNvPr>
          <p:cNvSpPr txBox="1">
            <a:spLocks/>
          </p:cNvSpPr>
          <p:nvPr/>
        </p:nvSpPr>
        <p:spPr>
          <a:xfrm>
            <a:off x="181080" y="1050349"/>
            <a:ext cx="6551605" cy="1080000"/>
          </a:xfrm>
          <a:prstGeom prst="rect">
            <a:avLst/>
          </a:prstGeom>
        </p:spPr>
        <p:txBody>
          <a:bodyPr vert="horz" lIns="0" tIns="0" rIns="0" bIns="0" rtlCol="0" anchor="t">
            <a:noAutofit/>
          </a:bodyPr>
          <a:lstStyle/>
          <a:p>
            <a:pPr marL="0" marR="0" lvl="0" indent="0" algn="l" defTabSz="914400" rtl="0" eaLnBrk="1" fontAlgn="auto" latinLnBrk="0" hangingPunct="1">
              <a:lnSpc>
                <a:spcPts val="2000"/>
              </a:lnSpc>
              <a:spcBef>
                <a:spcPct val="0"/>
              </a:spcBef>
              <a:spcAft>
                <a:spcPts val="1000"/>
              </a:spcAft>
              <a:buClrTx/>
              <a:buSzTx/>
              <a:buFontTx/>
              <a:buNone/>
              <a:tabLst/>
              <a:defRPr/>
            </a:pPr>
            <a:r>
              <a:rPr lang="en-US" sz="1800" b="1" dirty="0">
                <a:solidFill>
                  <a:schemeClr val="bg1"/>
                </a:solidFill>
                <a:latin typeface="Arial" pitchFamily="34" charset="0"/>
                <a:ea typeface="+mj-ea"/>
                <a:cs typeface="Arial" pitchFamily="34" charset="0"/>
              </a:rPr>
              <a:t>Exploring Music-Movement-Memory Relationships in Virtual Reality Environments.</a:t>
            </a:r>
            <a:br>
              <a:rPr lang="en-US" sz="1800" b="1" dirty="0">
                <a:solidFill>
                  <a:schemeClr val="bg1"/>
                </a:solidFill>
                <a:latin typeface="Arial" pitchFamily="34" charset="0"/>
                <a:ea typeface="+mj-ea"/>
                <a:cs typeface="Arial" pitchFamily="34" charset="0"/>
              </a:rPr>
            </a:br>
            <a:r>
              <a:rPr lang="en-US" sz="1200" b="1" dirty="0">
                <a:solidFill>
                  <a:srgbClr val="002060"/>
                </a:solidFill>
                <a:latin typeface="Arial" pitchFamily="34" charset="0"/>
                <a:cs typeface="Arial" pitchFamily="34" charset="0"/>
              </a:rPr>
              <a:t>Marian Aguiló-Mayans - Supervisors: Safiyyah Nawaz and Diana </a:t>
            </a:r>
            <a:r>
              <a:rPr lang="en-US" sz="1200" b="1" dirty="0" err="1">
                <a:solidFill>
                  <a:srgbClr val="002060"/>
                </a:solidFill>
                <a:latin typeface="Arial" pitchFamily="34" charset="0"/>
                <a:cs typeface="Arial" pitchFamily="34" charset="0"/>
              </a:rPr>
              <a:t>Omigie</a:t>
            </a:r>
            <a:endParaRPr lang="en-GB" sz="1800" b="1" dirty="0">
              <a:solidFill>
                <a:srgbClr val="002060"/>
              </a:solidFill>
              <a:latin typeface="Arial" pitchFamily="34" charset="0"/>
              <a:cs typeface="Arial" pitchFamily="34" charset="0"/>
            </a:endParaRPr>
          </a:p>
        </p:txBody>
      </p:sp>
      <p:sp>
        <p:nvSpPr>
          <p:cNvPr id="9" name="Title Placeholder 1">
            <a:extLst>
              <a:ext uri="{FF2B5EF4-FFF2-40B4-BE49-F238E27FC236}">
                <a16:creationId xmlns:a16="http://schemas.microsoft.com/office/drawing/2014/main" id="{766B7117-1407-3743-8896-76A2AAF70639}"/>
              </a:ext>
            </a:extLst>
          </p:cNvPr>
          <p:cNvSpPr txBox="1">
            <a:spLocks/>
          </p:cNvSpPr>
          <p:nvPr/>
        </p:nvSpPr>
        <p:spPr>
          <a:xfrm>
            <a:off x="68325" y="6813542"/>
            <a:ext cx="3332458" cy="2463118"/>
          </a:xfrm>
          <a:prstGeom prst="rect">
            <a:avLst/>
          </a:prstGeom>
          <a:solidFill>
            <a:schemeClr val="tx2">
              <a:lumMod val="20000"/>
              <a:lumOff val="80000"/>
            </a:schemeClr>
          </a:solidFill>
        </p:spPr>
        <p:txBody>
          <a:bodyPr vert="horz" lIns="36000" tIns="36000" rIns="36000" bIns="36000" rtlCol="0" anchor="t">
            <a:noAutofit/>
          </a:bodyPr>
          <a:lstStyle/>
          <a:p>
            <a:pPr defTabSz="914400">
              <a:lnSpc>
                <a:spcPts val="1000"/>
              </a:lnSpc>
              <a:spcBef>
                <a:spcPct val="0"/>
              </a:spcBef>
              <a:spcAft>
                <a:spcPts val="500"/>
              </a:spcAft>
              <a:defRPr/>
            </a:pPr>
            <a:endParaRPr lang="en-US" sz="800" dirty="0">
              <a:solidFill>
                <a:srgbClr val="001C56"/>
              </a:solidFill>
              <a:latin typeface="Arial" pitchFamily="34" charset="0"/>
              <a:ea typeface="+mj-ea"/>
              <a:cs typeface="Arial" pitchFamily="34" charset="0"/>
            </a:endParaRPr>
          </a:p>
          <a:p>
            <a:pPr defTabSz="914400">
              <a:lnSpc>
                <a:spcPts val="1000"/>
              </a:lnSpc>
              <a:spcBef>
                <a:spcPct val="0"/>
              </a:spcBef>
              <a:spcAft>
                <a:spcPts val="500"/>
              </a:spcAft>
              <a:defRPr/>
            </a:pPr>
            <a:endParaRPr lang="en-US" sz="800" dirty="0">
              <a:solidFill>
                <a:srgbClr val="001C56"/>
              </a:solidFill>
              <a:latin typeface="Arial" pitchFamily="34" charset="0"/>
              <a:ea typeface="+mj-ea"/>
              <a:cs typeface="Arial" pitchFamily="34" charset="0"/>
            </a:endParaRPr>
          </a:p>
          <a:p>
            <a:pPr defTabSz="914400">
              <a:lnSpc>
                <a:spcPts val="1000"/>
              </a:lnSpc>
              <a:spcBef>
                <a:spcPct val="0"/>
              </a:spcBef>
              <a:spcAft>
                <a:spcPts val="500"/>
              </a:spcAft>
              <a:defRPr/>
            </a:pPr>
            <a:endParaRPr lang="en-US" sz="800" dirty="0">
              <a:solidFill>
                <a:srgbClr val="001C56"/>
              </a:solidFill>
              <a:latin typeface="Arial" pitchFamily="34" charset="0"/>
              <a:ea typeface="+mj-ea"/>
              <a:cs typeface="Arial" pitchFamily="34" charset="0"/>
            </a:endParaRPr>
          </a:p>
          <a:p>
            <a:pPr defTabSz="914400">
              <a:lnSpc>
                <a:spcPts val="1000"/>
              </a:lnSpc>
              <a:spcBef>
                <a:spcPct val="0"/>
              </a:spcBef>
              <a:spcAft>
                <a:spcPts val="500"/>
              </a:spcAft>
              <a:defRPr/>
            </a:pPr>
            <a:endParaRPr lang="en-US" sz="800" dirty="0">
              <a:solidFill>
                <a:srgbClr val="001C56"/>
              </a:solidFill>
              <a:latin typeface="Arial" pitchFamily="34" charset="0"/>
              <a:ea typeface="+mj-ea"/>
              <a:cs typeface="Arial" pitchFamily="34" charset="0"/>
            </a:endParaRPr>
          </a:p>
          <a:p>
            <a:pPr defTabSz="914400">
              <a:lnSpc>
                <a:spcPts val="1000"/>
              </a:lnSpc>
              <a:spcBef>
                <a:spcPct val="0"/>
              </a:spcBef>
              <a:spcAft>
                <a:spcPts val="500"/>
              </a:spcAft>
              <a:defRPr/>
            </a:pPr>
            <a:endParaRPr lang="en-US" sz="800" dirty="0">
              <a:solidFill>
                <a:srgbClr val="001C56"/>
              </a:solidFill>
              <a:latin typeface="Arial" pitchFamily="34" charset="0"/>
              <a:ea typeface="+mj-ea"/>
              <a:cs typeface="Arial" pitchFamily="34" charset="0"/>
            </a:endParaRPr>
          </a:p>
          <a:p>
            <a:pPr marL="228600" indent="-228600" defTabSz="914400">
              <a:lnSpc>
                <a:spcPts val="1000"/>
              </a:lnSpc>
              <a:spcBef>
                <a:spcPct val="0"/>
              </a:spcBef>
              <a:spcAft>
                <a:spcPts val="500"/>
              </a:spcAft>
              <a:buFont typeface="Wingdings" pitchFamily="2" charset="2"/>
              <a:buAutoNum type="arabicParenBoth" startAt="2"/>
              <a:defRPr/>
            </a:pPr>
            <a:endParaRPr lang="en-US" sz="800" dirty="0">
              <a:solidFill>
                <a:srgbClr val="001C56"/>
              </a:solidFill>
              <a:latin typeface="Arial" pitchFamily="34" charset="0"/>
              <a:ea typeface="+mj-ea"/>
              <a:cs typeface="Arial" pitchFamily="34" charset="0"/>
            </a:endParaRPr>
          </a:p>
          <a:p>
            <a:pPr marL="228600" indent="-228600" defTabSz="914400">
              <a:lnSpc>
                <a:spcPts val="1000"/>
              </a:lnSpc>
              <a:spcBef>
                <a:spcPct val="0"/>
              </a:spcBef>
              <a:spcAft>
                <a:spcPts val="500"/>
              </a:spcAft>
              <a:buFont typeface="Wingdings" pitchFamily="2" charset="2"/>
              <a:buAutoNum type="arabicParenBoth" startAt="2"/>
              <a:defRPr/>
            </a:pPr>
            <a:r>
              <a:rPr lang="en-US" sz="800" dirty="0">
                <a:solidFill>
                  <a:srgbClr val="001C56"/>
                </a:solidFill>
                <a:latin typeface="Arial" pitchFamily="34" charset="0"/>
                <a:ea typeface="+mj-ea"/>
                <a:cs typeface="Arial" pitchFamily="34" charset="0"/>
              </a:rPr>
              <a:t>Four LMEMs assessed interactions between GVM and group (music vs. control) on:</a:t>
            </a:r>
          </a:p>
          <a:p>
            <a:pPr marL="228600" indent="-228600" defTabSz="914400">
              <a:lnSpc>
                <a:spcPts val="1000"/>
              </a:lnSpc>
              <a:spcBef>
                <a:spcPct val="0"/>
              </a:spcBef>
              <a:spcAft>
                <a:spcPts val="500"/>
              </a:spcAft>
              <a:buFont typeface="Courier New" panose="02070309020205020404" pitchFamily="49" charset="0"/>
              <a:buChar char="o"/>
              <a:defRPr/>
            </a:pPr>
            <a:r>
              <a:rPr lang="en-US" sz="800" dirty="0">
                <a:solidFill>
                  <a:srgbClr val="001C56"/>
                </a:solidFill>
                <a:latin typeface="Arial" pitchFamily="34" charset="0"/>
                <a:ea typeface="+mj-ea"/>
                <a:cs typeface="Arial" pitchFamily="34" charset="0"/>
              </a:rPr>
              <a:t>Recall accuracy (Remembered), Temporal order of recall (</a:t>
            </a:r>
            <a:r>
              <a:rPr lang="en-US" sz="800" dirty="0" err="1">
                <a:solidFill>
                  <a:srgbClr val="001C56"/>
                </a:solidFill>
                <a:latin typeface="Arial" pitchFamily="34" charset="0"/>
                <a:ea typeface="+mj-ea"/>
                <a:cs typeface="Arial" pitchFamily="34" charset="0"/>
              </a:rPr>
              <a:t>remorder</a:t>
            </a:r>
            <a:r>
              <a:rPr lang="en-US" sz="800" dirty="0">
                <a:solidFill>
                  <a:srgbClr val="001C56"/>
                </a:solidFill>
                <a:latin typeface="Arial" pitchFamily="34" charset="0"/>
                <a:ea typeface="+mj-ea"/>
                <a:cs typeface="Arial" pitchFamily="34" charset="0"/>
              </a:rPr>
              <a:t>),Memory multiple choice questionnaire (</a:t>
            </a:r>
            <a:r>
              <a:rPr lang="en-US" sz="800" dirty="0" err="1">
                <a:solidFill>
                  <a:srgbClr val="001C56"/>
                </a:solidFill>
                <a:latin typeface="Arial" pitchFamily="34" charset="0"/>
                <a:ea typeface="+mj-ea"/>
                <a:cs typeface="Arial" pitchFamily="34" charset="0"/>
              </a:rPr>
              <a:t>MCQ_score</a:t>
            </a:r>
            <a:r>
              <a:rPr lang="en-US" sz="800" dirty="0">
                <a:solidFill>
                  <a:srgbClr val="001C56"/>
                </a:solidFill>
                <a:latin typeface="Arial" pitchFamily="34" charset="0"/>
                <a:ea typeface="+mj-ea"/>
                <a:cs typeface="Arial" pitchFamily="34" charset="0"/>
              </a:rPr>
              <a:t>) and Subjective vividness (</a:t>
            </a:r>
            <a:r>
              <a:rPr lang="en-US" sz="800" dirty="0" err="1">
                <a:solidFill>
                  <a:srgbClr val="001C56"/>
                </a:solidFill>
                <a:latin typeface="Arial" pitchFamily="34" charset="0"/>
                <a:ea typeface="+mj-ea"/>
                <a:cs typeface="Arial" pitchFamily="34" charset="0"/>
              </a:rPr>
              <a:t>Coded_vividness</a:t>
            </a:r>
            <a:r>
              <a:rPr lang="en-US" sz="800" dirty="0">
                <a:solidFill>
                  <a:srgbClr val="001C56"/>
                </a:solidFill>
                <a:latin typeface="Arial" pitchFamily="34" charset="0"/>
                <a:ea typeface="+mj-ea"/>
                <a:cs typeface="Arial" pitchFamily="34" charset="0"/>
              </a:rPr>
              <a:t>).</a:t>
            </a:r>
          </a:p>
          <a:p>
            <a:pPr marL="228600" indent="-228600" defTabSz="914400">
              <a:lnSpc>
                <a:spcPts val="1000"/>
              </a:lnSpc>
              <a:spcBef>
                <a:spcPct val="0"/>
              </a:spcBef>
              <a:spcAft>
                <a:spcPts val="500"/>
              </a:spcAft>
              <a:buFont typeface="Wingdings" pitchFamily="2" charset="2"/>
              <a:buAutoNum type="arabicParenBoth" startAt="3"/>
              <a:defRPr/>
            </a:pPr>
            <a:r>
              <a:rPr lang="en-US" sz="800" dirty="0">
                <a:solidFill>
                  <a:srgbClr val="001C56"/>
                </a:solidFill>
                <a:latin typeface="Arial" pitchFamily="34" charset="0"/>
                <a:ea typeface="+mj-ea"/>
                <a:cs typeface="Arial" pitchFamily="34" charset="0"/>
              </a:rPr>
              <a:t>Mediation analysis tested whether acoustic features (extracted via the MIR Toolbox) including tempo, key clarity, pulse clarity, brightness, and roughness, indirectly influenced memory outcomes through their effects on head movement (GVM).</a:t>
            </a:r>
          </a:p>
        </p:txBody>
      </p:sp>
      <p:sp>
        <p:nvSpPr>
          <p:cNvPr id="11" name="Rectangle 10">
            <a:extLst>
              <a:ext uri="{FF2B5EF4-FFF2-40B4-BE49-F238E27FC236}">
                <a16:creationId xmlns:a16="http://schemas.microsoft.com/office/drawing/2014/main" id="{D0A06816-75AE-4CEA-B960-FD39A11B764A}"/>
              </a:ext>
            </a:extLst>
          </p:cNvPr>
          <p:cNvSpPr/>
          <p:nvPr/>
        </p:nvSpPr>
        <p:spPr>
          <a:xfrm>
            <a:off x="0" y="9352714"/>
            <a:ext cx="6858000" cy="553286"/>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5741967E-F214-1729-7759-49441440B6F0}"/>
              </a:ext>
            </a:extLst>
          </p:cNvPr>
          <p:cNvPicPr>
            <a:picLocks noChangeAspect="1"/>
          </p:cNvPicPr>
          <p:nvPr/>
        </p:nvPicPr>
        <p:blipFill rotWithShape="1">
          <a:blip r:embed="rId3">
            <a:extLst>
              <a:ext uri="{28A0092B-C50C-407E-A947-70E740481C1C}">
                <a14:useLocalDpi xmlns:a14="http://schemas.microsoft.com/office/drawing/2010/main" val="0"/>
              </a:ext>
            </a:extLst>
          </a:blip>
          <a:srcRect l="9540" t="25884" r="6896" b="37572"/>
          <a:stretch/>
        </p:blipFill>
        <p:spPr>
          <a:xfrm>
            <a:off x="4247698" y="156617"/>
            <a:ext cx="2456989" cy="727952"/>
          </a:xfrm>
          <a:prstGeom prst="rect">
            <a:avLst/>
          </a:prstGeom>
        </p:spPr>
      </p:pic>
      <p:sp>
        <p:nvSpPr>
          <p:cNvPr id="15" name="Title Placeholder 1">
            <a:extLst>
              <a:ext uri="{FF2B5EF4-FFF2-40B4-BE49-F238E27FC236}">
                <a16:creationId xmlns:a16="http://schemas.microsoft.com/office/drawing/2014/main" id="{3C054CFE-1238-7969-4FD0-B42714CC6734}"/>
              </a:ext>
            </a:extLst>
          </p:cNvPr>
          <p:cNvSpPr txBox="1">
            <a:spLocks/>
          </p:cNvSpPr>
          <p:nvPr/>
        </p:nvSpPr>
        <p:spPr>
          <a:xfrm>
            <a:off x="15776" y="9340408"/>
            <a:ext cx="6842224" cy="565591"/>
          </a:xfrm>
          <a:prstGeom prst="rect">
            <a:avLst/>
          </a:prstGeom>
          <a:noFill/>
        </p:spPr>
        <p:txBody>
          <a:bodyPr vert="horz" lIns="0" tIns="0" rIns="0" bIns="0" rtlCol="0" anchor="t">
            <a:noAutofit/>
          </a:bodyPr>
          <a:lstStyle/>
          <a:p>
            <a:pPr marL="0" marR="0" lvl="0" indent="0" algn="l" defTabSz="914400" rtl="0" eaLnBrk="1" fontAlgn="auto" latinLnBrk="0" hangingPunct="1">
              <a:spcBef>
                <a:spcPct val="0"/>
              </a:spcBef>
              <a:spcAft>
                <a:spcPts val="500"/>
              </a:spcAft>
              <a:buClrTx/>
              <a:buSzTx/>
              <a:buFontTx/>
              <a:buNone/>
              <a:tabLst/>
              <a:defRPr/>
            </a:pPr>
            <a:r>
              <a:rPr kumimoji="0" lang="en-US" sz="500" i="0" u="none" strike="noStrike" kern="1200" cap="none" spc="0" normalizeH="0" baseline="0" noProof="0" dirty="0">
                <a:ln>
                  <a:noFill/>
                </a:ln>
                <a:solidFill>
                  <a:srgbClr val="002060"/>
                </a:solidFill>
                <a:effectLst/>
                <a:uLnTx/>
                <a:uFillTx/>
                <a:latin typeface="Arial" pitchFamily="34" charset="0"/>
                <a:ea typeface="+mj-ea"/>
                <a:cs typeface="Arial" pitchFamily="34" charset="0"/>
              </a:rPr>
              <a:t>Goldin-Meadow, S., &amp; </a:t>
            </a:r>
            <a:r>
              <a:rPr kumimoji="0" lang="en-US" sz="500" i="0" u="none" strike="noStrike" kern="1200" cap="none" spc="0" normalizeH="0" baseline="0" noProof="0" dirty="0" err="1">
                <a:ln>
                  <a:noFill/>
                </a:ln>
                <a:solidFill>
                  <a:srgbClr val="002060"/>
                </a:solidFill>
                <a:effectLst/>
                <a:uLnTx/>
                <a:uFillTx/>
                <a:latin typeface="Arial" pitchFamily="34" charset="0"/>
                <a:ea typeface="+mj-ea"/>
                <a:cs typeface="Arial" pitchFamily="34" charset="0"/>
              </a:rPr>
              <a:t>Beilock</a:t>
            </a:r>
            <a:r>
              <a:rPr kumimoji="0" lang="en-US" sz="500" i="0" u="none" strike="noStrike" kern="1200" cap="none" spc="0" normalizeH="0" baseline="0" noProof="0" dirty="0">
                <a:ln>
                  <a:noFill/>
                </a:ln>
                <a:solidFill>
                  <a:srgbClr val="002060"/>
                </a:solidFill>
                <a:effectLst/>
                <a:uLnTx/>
                <a:uFillTx/>
                <a:latin typeface="Arial" pitchFamily="34" charset="0"/>
                <a:ea typeface="+mj-ea"/>
                <a:cs typeface="Arial" pitchFamily="34" charset="0"/>
              </a:rPr>
              <a:t>, S. L. (2010). Action’s influence on thought: The case of gesture. Perspectives on psychological science, 5(6), 664-674. </a:t>
            </a:r>
          </a:p>
          <a:p>
            <a:pPr marL="0" marR="0" lvl="0" indent="0" algn="l" defTabSz="914400" rtl="0" eaLnBrk="1" fontAlgn="auto" latinLnBrk="0" hangingPunct="1">
              <a:spcBef>
                <a:spcPct val="0"/>
              </a:spcBef>
              <a:spcAft>
                <a:spcPts val="500"/>
              </a:spcAft>
              <a:buClrTx/>
              <a:buSzTx/>
              <a:buFontTx/>
              <a:buNone/>
              <a:tabLst/>
              <a:defRPr/>
            </a:pPr>
            <a:r>
              <a:rPr kumimoji="0" lang="en-US" sz="500" i="0" u="none" strike="noStrike" kern="1200" cap="none" spc="0" normalizeH="0" baseline="0" noProof="0" dirty="0">
                <a:ln>
                  <a:noFill/>
                </a:ln>
                <a:solidFill>
                  <a:srgbClr val="002060"/>
                </a:solidFill>
                <a:effectLst/>
                <a:uLnTx/>
                <a:uFillTx/>
                <a:latin typeface="Arial" pitchFamily="34" charset="0"/>
                <a:ea typeface="+mj-ea"/>
                <a:cs typeface="Arial" pitchFamily="34" charset="0"/>
              </a:rPr>
              <a:t>González Sánchez, V., </a:t>
            </a:r>
            <a:r>
              <a:rPr kumimoji="0" lang="en-US" sz="500" i="0" u="none" strike="noStrike" kern="1200" cap="none" spc="0" normalizeH="0" baseline="0" noProof="0" dirty="0" err="1">
                <a:ln>
                  <a:noFill/>
                </a:ln>
                <a:solidFill>
                  <a:srgbClr val="002060"/>
                </a:solidFill>
                <a:effectLst/>
                <a:uLnTx/>
                <a:uFillTx/>
                <a:latin typeface="Arial" pitchFamily="34" charset="0"/>
                <a:ea typeface="+mj-ea"/>
                <a:cs typeface="Arial" pitchFamily="34" charset="0"/>
              </a:rPr>
              <a:t>Żelechowska</a:t>
            </a:r>
            <a:r>
              <a:rPr kumimoji="0" lang="en-US" sz="500" i="0" u="none" strike="noStrike" kern="1200" cap="none" spc="0" normalizeH="0" baseline="0" noProof="0" dirty="0">
                <a:ln>
                  <a:noFill/>
                </a:ln>
                <a:solidFill>
                  <a:srgbClr val="002060"/>
                </a:solidFill>
                <a:effectLst/>
                <a:uLnTx/>
                <a:uFillTx/>
                <a:latin typeface="Arial" pitchFamily="34" charset="0"/>
                <a:ea typeface="+mj-ea"/>
                <a:cs typeface="Arial" pitchFamily="34" charset="0"/>
              </a:rPr>
              <a:t>, A., &amp; Jensenius, A. R. (2020). Analysis of the movement-inducing effects of music through the fractality of head sway during standstill. Journal of motor behavior, 52(6), 734-749. </a:t>
            </a:r>
            <a:r>
              <a:rPr lang="en-US" sz="500" dirty="0">
                <a:solidFill>
                  <a:srgbClr val="002060"/>
                </a:solidFill>
                <a:latin typeface="Arial" pitchFamily="34" charset="0"/>
                <a:ea typeface="+mj-ea"/>
                <a:cs typeface="Arial" pitchFamily="34" charset="0"/>
              </a:rPr>
              <a:t> </a:t>
            </a:r>
          </a:p>
          <a:p>
            <a:pPr marL="0" marR="0" lvl="0" indent="0" algn="l" defTabSz="914400" rtl="0" eaLnBrk="1" fontAlgn="auto" latinLnBrk="0" hangingPunct="1">
              <a:spcBef>
                <a:spcPct val="0"/>
              </a:spcBef>
              <a:spcAft>
                <a:spcPts val="500"/>
              </a:spcAft>
              <a:buClrTx/>
              <a:buSzTx/>
              <a:buFontTx/>
              <a:buNone/>
              <a:tabLst/>
              <a:defRPr/>
            </a:pPr>
            <a:r>
              <a:rPr kumimoji="0" lang="en-US" sz="500" i="0" u="none" strike="noStrike" kern="1200" cap="none" spc="0" normalizeH="0" baseline="0" noProof="0" dirty="0">
                <a:ln>
                  <a:noFill/>
                </a:ln>
                <a:solidFill>
                  <a:srgbClr val="002060"/>
                </a:solidFill>
                <a:effectLst/>
                <a:uLnTx/>
                <a:uFillTx/>
                <a:latin typeface="Arial" pitchFamily="34" charset="0"/>
                <a:ea typeface="+mj-ea"/>
                <a:cs typeface="Arial" pitchFamily="34" charset="0"/>
              </a:rPr>
              <a:t>Keller, P. E., &amp; Rieger, M. (2009). Musical movement and synchronization. Music Perception, 26(5), 397-400. </a:t>
            </a:r>
          </a:p>
          <a:p>
            <a:pPr marL="0" marR="0" lvl="0" indent="0" algn="l" defTabSz="914400" rtl="0" eaLnBrk="1" fontAlgn="auto" latinLnBrk="0" hangingPunct="1">
              <a:spcBef>
                <a:spcPct val="0"/>
              </a:spcBef>
              <a:spcAft>
                <a:spcPts val="500"/>
              </a:spcAft>
              <a:buClrTx/>
              <a:buSzTx/>
              <a:buFontTx/>
              <a:buNone/>
              <a:tabLst/>
              <a:defRPr/>
            </a:pPr>
            <a:r>
              <a:rPr kumimoji="0" lang="en-US" sz="500" i="0" u="none" strike="noStrike" kern="1200" cap="none" spc="0" normalizeH="0" baseline="0" noProof="0" dirty="0">
                <a:ln>
                  <a:noFill/>
                </a:ln>
                <a:solidFill>
                  <a:srgbClr val="002060"/>
                </a:solidFill>
                <a:effectLst/>
                <a:uLnTx/>
                <a:uFillTx/>
                <a:latin typeface="Arial" pitchFamily="34" charset="0"/>
                <a:ea typeface="+mj-ea"/>
                <a:cs typeface="Arial" pitchFamily="34" charset="0"/>
              </a:rPr>
              <a:t>Burger, B., Thompson, M. R., Luck, G., </a:t>
            </a:r>
            <a:r>
              <a:rPr kumimoji="0" lang="en-US" sz="500" i="0" u="none" strike="noStrike" kern="1200" cap="none" spc="0" normalizeH="0" baseline="0" noProof="0" dirty="0" err="1">
                <a:ln>
                  <a:noFill/>
                </a:ln>
                <a:solidFill>
                  <a:srgbClr val="002060"/>
                </a:solidFill>
                <a:effectLst/>
                <a:uLnTx/>
                <a:uFillTx/>
                <a:latin typeface="Arial" pitchFamily="34" charset="0"/>
                <a:ea typeface="+mj-ea"/>
                <a:cs typeface="Arial" pitchFamily="34" charset="0"/>
              </a:rPr>
              <a:t>Saarikallio</a:t>
            </a:r>
            <a:r>
              <a:rPr kumimoji="0" lang="en-US" sz="500" i="0" u="none" strike="noStrike" kern="1200" cap="none" spc="0" normalizeH="0" baseline="0" noProof="0" dirty="0">
                <a:ln>
                  <a:noFill/>
                </a:ln>
                <a:solidFill>
                  <a:srgbClr val="002060"/>
                </a:solidFill>
                <a:effectLst/>
                <a:uLnTx/>
                <a:uFillTx/>
                <a:latin typeface="Arial" pitchFamily="34" charset="0"/>
                <a:ea typeface="+mj-ea"/>
                <a:cs typeface="Arial" pitchFamily="34" charset="0"/>
              </a:rPr>
              <a:t>, S., &amp; Toiviainen, P. (2013). Influences of rhythm-and timbre-related musical features on characteristics of music-induced movement. Frontiers in psychology, 4, 183. Wilson, M. (2002). Six views of embodied cognition. Psychonomic bulletin &amp; review, 9, 625-636.</a:t>
            </a:r>
          </a:p>
          <a:p>
            <a:pPr marL="0" marR="0" lvl="0" indent="0" algn="l" defTabSz="914400" rtl="0" eaLnBrk="1" fontAlgn="auto" latinLnBrk="0" hangingPunct="1">
              <a:lnSpc>
                <a:spcPts val="1100"/>
              </a:lnSpc>
              <a:spcBef>
                <a:spcPct val="0"/>
              </a:spcBef>
              <a:spcAft>
                <a:spcPts val="500"/>
              </a:spcAft>
              <a:buClrTx/>
              <a:buSzTx/>
              <a:buFontTx/>
              <a:buNone/>
              <a:tabLst/>
              <a:defRPr/>
            </a:pPr>
            <a:endParaRPr kumimoji="0" lang="en-US" sz="600" i="0" u="none" strike="noStrike" kern="1200" cap="none" spc="0" normalizeH="0" baseline="0" noProof="0" dirty="0">
              <a:ln>
                <a:noFill/>
              </a:ln>
              <a:solidFill>
                <a:srgbClr val="002060"/>
              </a:solidFill>
              <a:effectLst/>
              <a:uLnTx/>
              <a:uFillTx/>
              <a:latin typeface="Arial" pitchFamily="34" charset="0"/>
              <a:ea typeface="+mj-ea"/>
              <a:cs typeface="Arial" pitchFamily="34" charset="0"/>
            </a:endParaRPr>
          </a:p>
          <a:p>
            <a:pPr marL="0" marR="0" lvl="0" indent="0" algn="l" defTabSz="914400" rtl="0" eaLnBrk="1" fontAlgn="auto" latinLnBrk="0" hangingPunct="1">
              <a:lnSpc>
                <a:spcPts val="1100"/>
              </a:lnSpc>
              <a:spcBef>
                <a:spcPct val="0"/>
              </a:spcBef>
              <a:spcAft>
                <a:spcPts val="500"/>
              </a:spcAft>
              <a:buClrTx/>
              <a:buSzTx/>
              <a:buFontTx/>
              <a:buNone/>
              <a:tabLst/>
              <a:defRPr/>
            </a:pPr>
            <a:endParaRPr kumimoji="0" lang="en-US" sz="600" i="0" u="none" strike="noStrike" kern="1200" cap="none" spc="0" normalizeH="0" baseline="0" noProof="0" dirty="0">
              <a:ln>
                <a:noFill/>
              </a:ln>
              <a:solidFill>
                <a:srgbClr val="002060"/>
              </a:solidFill>
              <a:effectLst/>
              <a:uLnTx/>
              <a:uFillTx/>
              <a:latin typeface="Arial" pitchFamily="34" charset="0"/>
              <a:ea typeface="+mj-ea"/>
              <a:cs typeface="Arial" pitchFamily="34" charset="0"/>
            </a:endParaRPr>
          </a:p>
        </p:txBody>
      </p:sp>
      <p:pic>
        <p:nvPicPr>
          <p:cNvPr id="12" name="Picture 11">
            <a:extLst>
              <a:ext uri="{FF2B5EF4-FFF2-40B4-BE49-F238E27FC236}">
                <a16:creationId xmlns:a16="http://schemas.microsoft.com/office/drawing/2014/main" id="{CADD7753-24DA-8A27-B859-B7F38BC1A8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7600" y="156617"/>
            <a:ext cx="1311151" cy="736803"/>
          </a:xfrm>
          <a:prstGeom prst="rect">
            <a:avLst/>
          </a:prstGeom>
        </p:spPr>
      </p:pic>
      <p:sp>
        <p:nvSpPr>
          <p:cNvPr id="13" name="Rectangle 12">
            <a:extLst>
              <a:ext uri="{FF2B5EF4-FFF2-40B4-BE49-F238E27FC236}">
                <a16:creationId xmlns:a16="http://schemas.microsoft.com/office/drawing/2014/main" id="{0B2F17BF-94C3-5912-3D3D-D9AB58CA749E}"/>
              </a:ext>
            </a:extLst>
          </p:cNvPr>
          <p:cNvSpPr/>
          <p:nvPr/>
        </p:nvSpPr>
        <p:spPr>
          <a:xfrm>
            <a:off x="44624" y="162770"/>
            <a:ext cx="2664296" cy="707886"/>
          </a:xfrm>
          <a:prstGeom prst="rect">
            <a:avLst/>
          </a:prstGeom>
        </p:spPr>
        <p:txBody>
          <a:bodyPr wrap="square">
            <a:spAutoFit/>
          </a:bodyPr>
          <a:lstStyle/>
          <a:p>
            <a:pPr algn="ctr"/>
            <a:r>
              <a:rPr lang="en-GB" sz="2000" b="1" dirty="0">
                <a:solidFill>
                  <a:srgbClr val="002060"/>
                </a:solidFill>
                <a:latin typeface="Druk Web"/>
              </a:rPr>
              <a:t>MSc in Computational </a:t>
            </a:r>
            <a:br>
              <a:rPr lang="en-GB" sz="2000" b="1" dirty="0">
                <a:solidFill>
                  <a:srgbClr val="002060"/>
                </a:solidFill>
                <a:latin typeface="Druk Web"/>
              </a:rPr>
            </a:br>
            <a:r>
              <a:rPr lang="en-GB" sz="2000" b="1" dirty="0">
                <a:solidFill>
                  <a:srgbClr val="002060"/>
                </a:solidFill>
                <a:latin typeface="Druk Web"/>
              </a:rPr>
              <a:t>Cognitive Neuroscience</a:t>
            </a:r>
            <a:endParaRPr lang="en-GB" sz="2000" b="1" i="0" dirty="0">
              <a:solidFill>
                <a:srgbClr val="002060"/>
              </a:solidFill>
              <a:effectLst/>
              <a:latin typeface="Graphik Web"/>
            </a:endParaRPr>
          </a:p>
        </p:txBody>
      </p:sp>
      <p:sp>
        <p:nvSpPr>
          <p:cNvPr id="2" name="Title Placeholder 1">
            <a:extLst>
              <a:ext uri="{FF2B5EF4-FFF2-40B4-BE49-F238E27FC236}">
                <a16:creationId xmlns:a16="http://schemas.microsoft.com/office/drawing/2014/main" id="{D992D648-0B17-65BA-00EE-051C0B854165}"/>
              </a:ext>
            </a:extLst>
          </p:cNvPr>
          <p:cNvSpPr txBox="1">
            <a:spLocks/>
          </p:cNvSpPr>
          <p:nvPr/>
        </p:nvSpPr>
        <p:spPr>
          <a:xfrm>
            <a:off x="65115" y="1946067"/>
            <a:ext cx="6716278" cy="1258036"/>
          </a:xfrm>
          <a:prstGeom prst="rect">
            <a:avLst/>
          </a:prstGeom>
          <a:solidFill>
            <a:schemeClr val="tx2">
              <a:lumMod val="20000"/>
              <a:lumOff val="80000"/>
            </a:schemeClr>
          </a:solidFill>
        </p:spPr>
        <p:txBody>
          <a:bodyPr vert="horz" lIns="36000" tIns="36000" rIns="36000" bIns="36000" rtlCol="0" anchor="t">
            <a:noAutofit/>
          </a:bodyPr>
          <a:lstStyle/>
          <a:p>
            <a:pPr marL="180975" marR="0" lvl="0" indent="-180975" algn="l" defTabSz="914400" rtl="0" eaLnBrk="1" fontAlgn="auto" latinLnBrk="0" hangingPunct="1">
              <a:lnSpc>
                <a:spcPts val="1200"/>
              </a:lnSpc>
              <a:spcBef>
                <a:spcPct val="0"/>
              </a:spcBef>
              <a:spcAft>
                <a:spcPts val="500"/>
              </a:spcAft>
              <a:buClrTx/>
              <a:buSzTx/>
              <a:buFontTx/>
              <a:buNone/>
              <a:tabLst/>
              <a:defRPr/>
            </a:pPr>
            <a:r>
              <a:rPr kumimoji="0" lang="en-US" sz="900" b="1" i="0" u="none" strike="noStrike" kern="1200" cap="none" spc="0" normalizeH="0" baseline="0" noProof="0" dirty="0">
                <a:ln>
                  <a:noFill/>
                </a:ln>
                <a:solidFill>
                  <a:srgbClr val="001C56"/>
                </a:solidFill>
                <a:effectLst/>
                <a:uLnTx/>
                <a:uFillTx/>
                <a:latin typeface="Arial" pitchFamily="34" charset="0"/>
                <a:ea typeface="+mj-ea"/>
                <a:cs typeface="Arial" pitchFamily="34" charset="0"/>
              </a:rPr>
              <a:t>Introduction</a:t>
            </a:r>
          </a:p>
          <a:p>
            <a:r>
              <a:rPr lang="en-GB" sz="800" dirty="0">
                <a:solidFill>
                  <a:srgbClr val="001C56"/>
                </a:solidFill>
                <a:latin typeface="Calibri" panose="020F0502020204030204" pitchFamily="34" charset="0"/>
                <a:cs typeface="Calibri" panose="020F0502020204030204" pitchFamily="34" charset="0"/>
              </a:rPr>
              <a:t>Listening to music often leads to movement, particularly head movements (González Sánchez et al., 2020; Keller &amp; Rieger, 2009). A study on music-elicited head movements suggests to explore these movements in naturalistic environments (González Sánchez et al., 2020). Timbral musical features influence head movement patterns during listening (Burger et al., 2013), and embodied cognition theories link movement to memory formation (Goldin-Meadow &amp; </a:t>
            </a:r>
            <a:r>
              <a:rPr lang="en-GB" sz="800" dirty="0" err="1">
                <a:solidFill>
                  <a:srgbClr val="001C56"/>
                </a:solidFill>
                <a:latin typeface="Calibri" panose="020F0502020204030204" pitchFamily="34" charset="0"/>
                <a:cs typeface="Calibri" panose="020F0502020204030204" pitchFamily="34" charset="0"/>
              </a:rPr>
              <a:t>Beilock</a:t>
            </a:r>
            <a:r>
              <a:rPr lang="en-GB" sz="800" dirty="0">
                <a:solidFill>
                  <a:srgbClr val="001C56"/>
                </a:solidFill>
                <a:latin typeface="Calibri" panose="020F0502020204030204" pitchFamily="34" charset="0"/>
                <a:cs typeface="Calibri" panose="020F0502020204030204" pitchFamily="34" charset="0"/>
              </a:rPr>
              <a:t>, 2010). However, gaps remain regarding music's influence on head movement during naturalistic, non-music-focused activities and its memory implications.</a:t>
            </a:r>
            <a:endParaRPr lang="en-GB" sz="800" b="1" dirty="0">
              <a:solidFill>
                <a:srgbClr val="001C56"/>
              </a:solidFill>
              <a:latin typeface="Calibri" panose="020F0502020204030204" pitchFamily="34" charset="0"/>
              <a:cs typeface="Calibri" panose="020F0502020204030204" pitchFamily="34" charset="0"/>
            </a:endParaRPr>
          </a:p>
          <a:p>
            <a:r>
              <a:rPr lang="en-GB" sz="800" b="1" dirty="0">
                <a:solidFill>
                  <a:srgbClr val="001C56"/>
                </a:solidFill>
                <a:latin typeface="Calibri" panose="020F0502020204030204" pitchFamily="34" charset="0"/>
                <a:cs typeface="Calibri" panose="020F0502020204030204" pitchFamily="34" charset="0"/>
              </a:rPr>
              <a:t>Research Questions &amp; Objectives</a:t>
            </a:r>
            <a:r>
              <a:rPr lang="en-GB" sz="800" dirty="0">
                <a:solidFill>
                  <a:srgbClr val="001C56"/>
                </a:solidFill>
                <a:latin typeface="Calibri" panose="020F0502020204030204" pitchFamily="34" charset="0"/>
                <a:cs typeface="Calibri" panose="020F0502020204030204" pitchFamily="34" charset="0"/>
              </a:rPr>
              <a:t>: How does background music influence head movement velocity in naturalistic Virtual Reality (VR) environments? Does head movement speed predict memory outcomes? What role does musical features play in the music-movement-memory relationship?</a:t>
            </a:r>
          </a:p>
          <a:p>
            <a:r>
              <a:rPr lang="en-GB" sz="800" b="1" dirty="0">
                <a:solidFill>
                  <a:srgbClr val="001C56"/>
                </a:solidFill>
                <a:latin typeface="Calibri" panose="020F0502020204030204" pitchFamily="34" charset="0"/>
                <a:cs typeface="Calibri" panose="020F0502020204030204" pitchFamily="34" charset="0"/>
              </a:rPr>
              <a:t>Aims &amp; Hypotheses : </a:t>
            </a:r>
            <a:r>
              <a:rPr lang="en-GB" sz="800" dirty="0">
                <a:solidFill>
                  <a:srgbClr val="001C56"/>
                </a:solidFill>
                <a:latin typeface="Calibri" panose="020F0502020204030204" pitchFamily="34" charset="0"/>
                <a:cs typeface="Calibri" panose="020F0502020204030204" pitchFamily="34" charset="0"/>
              </a:rPr>
              <a:t>(1) Music's influence on head movement velocity in naturalistic VR. (2) Whether head movement speed predicts memory performance in the music condition. (3) Music features will mediate the music-movement-memory relationship.</a:t>
            </a:r>
          </a:p>
          <a:p>
            <a:endParaRPr lang="en-GB" sz="800" dirty="0">
              <a:solidFill>
                <a:srgbClr val="001C56"/>
              </a:solidFill>
              <a:latin typeface="Calibri" panose="020F0502020204030204" pitchFamily="34" charset="0"/>
              <a:cs typeface="Calibri" panose="020F0502020204030204" pitchFamily="34" charset="0"/>
            </a:endParaRPr>
          </a:p>
          <a:p>
            <a:endParaRPr lang="en-GB" sz="800" dirty="0">
              <a:solidFill>
                <a:srgbClr val="001C56"/>
              </a:solidFill>
              <a:latin typeface="Calibri" panose="020F0502020204030204" pitchFamily="34" charset="0"/>
              <a:cs typeface="Calibri" panose="020F0502020204030204" pitchFamily="34" charset="0"/>
            </a:endParaRPr>
          </a:p>
          <a:p>
            <a:endParaRPr lang="en-ES" sz="800" dirty="0">
              <a:solidFill>
                <a:srgbClr val="001C56"/>
              </a:solidFill>
              <a:latin typeface="Calibri" panose="020F0502020204030204" pitchFamily="34" charset="0"/>
              <a:cs typeface="Calibri" panose="020F0502020204030204" pitchFamily="34" charset="0"/>
            </a:endParaRPr>
          </a:p>
        </p:txBody>
      </p:sp>
      <p:sp>
        <p:nvSpPr>
          <p:cNvPr id="22" name="Title Placeholder 1">
            <a:extLst>
              <a:ext uri="{FF2B5EF4-FFF2-40B4-BE49-F238E27FC236}">
                <a16:creationId xmlns:a16="http://schemas.microsoft.com/office/drawing/2014/main" id="{2735258B-285B-33AF-0AA8-579393F855EF}"/>
              </a:ext>
            </a:extLst>
          </p:cNvPr>
          <p:cNvSpPr txBox="1">
            <a:spLocks/>
          </p:cNvSpPr>
          <p:nvPr/>
        </p:nvSpPr>
        <p:spPr>
          <a:xfrm>
            <a:off x="71134" y="3273940"/>
            <a:ext cx="3335238" cy="3510817"/>
          </a:xfrm>
          <a:prstGeom prst="rect">
            <a:avLst/>
          </a:prstGeom>
          <a:solidFill>
            <a:schemeClr val="tx2">
              <a:lumMod val="20000"/>
              <a:lumOff val="80000"/>
            </a:schemeClr>
          </a:solidFill>
        </p:spPr>
        <p:txBody>
          <a:bodyPr vert="horz" lIns="36000" tIns="36000" rIns="36000" bIns="36000" rtlCol="0" anchor="t">
            <a:noAutofit/>
          </a:bodyPr>
          <a:lstStyle/>
          <a:p>
            <a:pPr marL="180975" marR="0" lvl="0" indent="-180975" algn="l" defTabSz="914400" rtl="0" eaLnBrk="1" fontAlgn="auto" latinLnBrk="0" hangingPunct="1">
              <a:lnSpc>
                <a:spcPts val="1200"/>
              </a:lnSpc>
              <a:spcBef>
                <a:spcPct val="0"/>
              </a:spcBef>
              <a:spcAft>
                <a:spcPts val="500"/>
              </a:spcAft>
              <a:buClrTx/>
              <a:buSzTx/>
              <a:buFontTx/>
              <a:buNone/>
              <a:tabLst/>
              <a:defRPr/>
            </a:pPr>
            <a:r>
              <a:rPr kumimoji="0" lang="en-US" sz="900" b="1" i="0" u="none" strike="noStrike" kern="1200" cap="none" spc="0" normalizeH="0" baseline="0" noProof="0" dirty="0">
                <a:ln>
                  <a:noFill/>
                </a:ln>
                <a:solidFill>
                  <a:srgbClr val="001C56"/>
                </a:solidFill>
                <a:effectLst/>
                <a:uLnTx/>
                <a:uFillTx/>
                <a:latin typeface="Arial" panose="020B0604020202020204" pitchFamily="34" charset="0"/>
                <a:ea typeface="+mj-ea"/>
                <a:cs typeface="Arial" pitchFamily="34" charset="0"/>
              </a:rPr>
              <a:t>Methods</a:t>
            </a:r>
          </a:p>
          <a:p>
            <a:pPr marL="180975" marR="0" lvl="0" indent="-180975" algn="l" defTabSz="914400" rtl="0" eaLnBrk="1" fontAlgn="auto" latinLnBrk="0" hangingPunct="1">
              <a:lnSpc>
                <a:spcPts val="1200"/>
              </a:lnSpc>
              <a:spcBef>
                <a:spcPct val="0"/>
              </a:spcBef>
              <a:spcAft>
                <a:spcPts val="500"/>
              </a:spcAft>
              <a:buClrTx/>
              <a:buSzTx/>
              <a:buFontTx/>
              <a:buNone/>
              <a:tabLst/>
              <a:defRPr/>
            </a:pPr>
            <a:r>
              <a:rPr kumimoji="0" lang="en-US" sz="800" b="1" i="0" u="none" strike="noStrike" kern="1200" cap="none" spc="0" normalizeH="0" baseline="0" noProof="0" dirty="0">
                <a:ln>
                  <a:noFill/>
                </a:ln>
                <a:solidFill>
                  <a:srgbClr val="001C56"/>
                </a:solidFill>
                <a:effectLst/>
                <a:uLnTx/>
                <a:uFillTx/>
                <a:latin typeface="Arial" panose="020B0604020202020204" pitchFamily="34" charset="0"/>
                <a:ea typeface="+mj-ea"/>
                <a:cs typeface="Arial" pitchFamily="34" charset="0"/>
              </a:rPr>
              <a:t>Design</a:t>
            </a:r>
            <a:endParaRPr kumimoji="0" lang="en-US" sz="900" b="1" i="0" u="none" strike="noStrike" kern="1200" cap="none" spc="0" normalizeH="0" baseline="0" noProof="0" dirty="0">
              <a:ln>
                <a:noFill/>
              </a:ln>
              <a:solidFill>
                <a:srgbClr val="001C56"/>
              </a:solidFill>
              <a:effectLst/>
              <a:uLnTx/>
              <a:uFillTx/>
              <a:latin typeface="Arial" panose="020B0604020202020204" pitchFamily="34" charset="0"/>
              <a:ea typeface="+mj-ea"/>
              <a:cs typeface="Arial" pitchFamily="34" charset="0"/>
            </a:endParaRPr>
          </a:p>
          <a:p>
            <a:pPr marR="0" lvl="0" algn="l" defTabSz="914400" rtl="0" eaLnBrk="1" fontAlgn="auto" latinLnBrk="0" hangingPunct="1">
              <a:lnSpc>
                <a:spcPts val="1200"/>
              </a:lnSpc>
              <a:spcBef>
                <a:spcPct val="0"/>
              </a:spcBef>
              <a:spcAft>
                <a:spcPts val="500"/>
              </a:spcAft>
              <a:buClrTx/>
              <a:buSzTx/>
              <a:tabLst/>
              <a:defRPr/>
            </a:pPr>
            <a:r>
              <a:rPr lang="en-GB" sz="800" dirty="0">
                <a:solidFill>
                  <a:srgbClr val="001C56"/>
                </a:solidFill>
                <a:latin typeface="Calibri" panose="020F0502020204030204" pitchFamily="34" charset="0"/>
                <a:cs typeface="Calibri" panose="020F0502020204030204" pitchFamily="34" charset="0"/>
              </a:rPr>
              <a:t>Quasi-experimental between-subjects design. DVs: Head movement velocity (GVM); Memory outcomes (recognition, recall order, MCQ scores, vividness)</a:t>
            </a:r>
          </a:p>
          <a:p>
            <a:r>
              <a:rPr lang="en-GB" sz="800" dirty="0">
                <a:solidFill>
                  <a:srgbClr val="001C56"/>
                </a:solidFill>
                <a:latin typeface="Calibri" panose="020F0502020204030204" pitchFamily="34" charset="0"/>
                <a:cs typeface="Calibri" panose="020F0502020204030204" pitchFamily="34" charset="0"/>
              </a:rPr>
              <a:t>IVs: Group (Music/Control); Musical features (tempo, key clarity, pulse clarity, brightness, roughness)</a:t>
            </a:r>
          </a:p>
          <a:p>
            <a:endParaRPr lang="en-GB" sz="800" dirty="0">
              <a:solidFill>
                <a:srgbClr val="001C56"/>
              </a:solidFill>
              <a:latin typeface="Calibri" panose="020F0502020204030204" pitchFamily="34" charset="0"/>
              <a:cs typeface="Calibri" panose="020F0502020204030204" pitchFamily="34" charset="0"/>
            </a:endParaRPr>
          </a:p>
          <a:p>
            <a:r>
              <a:rPr lang="en-US" sz="800" b="1" dirty="0">
                <a:solidFill>
                  <a:srgbClr val="001C56"/>
                </a:solidFill>
                <a:latin typeface="Arial" panose="020B0604020202020204" pitchFamily="34" charset="0"/>
                <a:cs typeface="Arial" pitchFamily="34" charset="0"/>
              </a:rPr>
              <a:t>Participants</a:t>
            </a:r>
            <a:endParaRPr lang="en-GB" sz="800" dirty="0">
              <a:solidFill>
                <a:srgbClr val="001C56"/>
              </a:solidFill>
              <a:latin typeface="Calibri" panose="020F0502020204030204" pitchFamily="34" charset="0"/>
              <a:cs typeface="Calibri" panose="020F0502020204030204" pitchFamily="34" charset="0"/>
            </a:endParaRPr>
          </a:p>
          <a:p>
            <a:r>
              <a:rPr lang="en-GB" sz="800" dirty="0">
                <a:solidFill>
                  <a:srgbClr val="001C56"/>
                </a:solidFill>
                <a:latin typeface="Calibri" panose="020F0502020204030204" pitchFamily="34" charset="0"/>
                <a:cs typeface="Calibri" panose="020F0502020204030204" pitchFamily="34" charset="0"/>
              </a:rPr>
              <a:t>42 participants completed the study (22 control, 20 music condition). The control group had a mean age of 21.0 (SD = 4.3) and with one male (4.5%), 19 females (86.4%), and two non-binary participants (9.1%). The music group had a mean age of 23.1 (SD = 3.2) including 1 male (5.0%) and 19 females (95.0%).</a:t>
            </a:r>
          </a:p>
          <a:p>
            <a:endParaRPr lang="en-US" sz="800" b="1" dirty="0">
              <a:solidFill>
                <a:srgbClr val="001C56"/>
              </a:solidFill>
              <a:latin typeface="Arial" pitchFamily="34" charset="0"/>
              <a:cs typeface="Arial" pitchFamily="34" charset="0"/>
            </a:endParaRPr>
          </a:p>
          <a:p>
            <a:r>
              <a:rPr lang="en-US" sz="800" b="1" dirty="0">
                <a:solidFill>
                  <a:srgbClr val="001C56"/>
                </a:solidFill>
                <a:latin typeface="Arial" pitchFamily="34" charset="0"/>
                <a:cs typeface="Arial" pitchFamily="34" charset="0"/>
              </a:rPr>
              <a:t>Procedure</a:t>
            </a:r>
            <a:r>
              <a:rPr lang="en-GB" sz="800" b="1" dirty="0">
                <a:solidFill>
                  <a:srgbClr val="001C56"/>
                </a:solidFill>
                <a:latin typeface="Calibri" panose="020F0502020204030204" pitchFamily="34" charset="0"/>
                <a:cs typeface="Calibri" panose="020F0502020204030204" pitchFamily="34" charset="0"/>
              </a:rPr>
              <a:t> </a:t>
            </a:r>
          </a:p>
          <a:p>
            <a:r>
              <a:rPr lang="en-GB" sz="800" dirty="0">
                <a:solidFill>
                  <a:srgbClr val="001C56"/>
                </a:solidFill>
                <a:latin typeface="Calibri" panose="020F0502020204030204" pitchFamily="34" charset="0"/>
                <a:cs typeface="Calibri" panose="020F0502020204030204" pitchFamily="34" charset="0"/>
              </a:rPr>
              <a:t>Participants viewed 10 </a:t>
            </a:r>
          </a:p>
          <a:p>
            <a:r>
              <a:rPr lang="en-GB" sz="800" dirty="0">
                <a:solidFill>
                  <a:srgbClr val="001C56"/>
                </a:solidFill>
                <a:latin typeface="Calibri" panose="020F0502020204030204" pitchFamily="34" charset="0"/>
                <a:cs typeface="Calibri" panose="020F0502020204030204" pitchFamily="34" charset="0"/>
              </a:rPr>
              <a:t>one-minute naturalistic VR</a:t>
            </a:r>
          </a:p>
          <a:p>
            <a:r>
              <a:rPr lang="en-GB" sz="800" dirty="0">
                <a:solidFill>
                  <a:srgbClr val="001C56"/>
                </a:solidFill>
                <a:latin typeface="Calibri" panose="020F0502020204030204" pitchFamily="34" charset="0"/>
                <a:cs typeface="Calibri" panose="020F0502020204030204" pitchFamily="34" charset="0"/>
              </a:rPr>
              <a:t>Videos with a headset (see </a:t>
            </a:r>
          </a:p>
          <a:p>
            <a:r>
              <a:rPr lang="en-GB" sz="800" dirty="0">
                <a:solidFill>
                  <a:srgbClr val="001C56"/>
                </a:solidFill>
                <a:latin typeface="Calibri" panose="020F0502020204030204" pitchFamily="34" charset="0"/>
                <a:cs typeface="Calibri" panose="020F0502020204030204" pitchFamily="34" charset="0"/>
              </a:rPr>
              <a:t>Figure 1), each followed by </a:t>
            </a:r>
          </a:p>
          <a:p>
            <a:r>
              <a:rPr lang="en-GB" sz="800" dirty="0">
                <a:solidFill>
                  <a:srgbClr val="001C56"/>
                </a:solidFill>
                <a:latin typeface="Calibri" panose="020F0502020204030204" pitchFamily="34" charset="0"/>
                <a:cs typeface="Calibri" panose="020F0502020204030204" pitchFamily="34" charset="0"/>
              </a:rPr>
              <a:t>a narrative simulating a trip.</a:t>
            </a:r>
          </a:p>
          <a:p>
            <a:r>
              <a:rPr lang="en-GB" sz="800" dirty="0">
                <a:solidFill>
                  <a:srgbClr val="001C56"/>
                </a:solidFill>
                <a:latin typeface="Calibri" panose="020F0502020204030204" pitchFamily="34" charset="0"/>
                <a:cs typeface="Calibri" panose="020F0502020204030204" pitchFamily="34" charset="0"/>
              </a:rPr>
              <a:t>Eight trials with music and </a:t>
            </a:r>
          </a:p>
          <a:p>
            <a:r>
              <a:rPr lang="en-GB" sz="800" dirty="0">
                <a:solidFill>
                  <a:srgbClr val="001C56"/>
                </a:solidFill>
                <a:latin typeface="Calibri" panose="020F0502020204030204" pitchFamily="34" charset="0"/>
                <a:cs typeface="Calibri" panose="020F0502020204030204" pitchFamily="34" charset="0"/>
              </a:rPr>
              <a:t>two silent. Control </a:t>
            </a:r>
          </a:p>
          <a:p>
            <a:r>
              <a:rPr lang="en-GB" sz="800" dirty="0">
                <a:solidFill>
                  <a:srgbClr val="001C56"/>
                </a:solidFill>
                <a:latin typeface="Calibri" panose="020F0502020204030204" pitchFamily="34" charset="0"/>
                <a:cs typeface="Calibri" panose="020F0502020204030204" pitchFamily="34" charset="0"/>
              </a:rPr>
              <a:t>participants experienced </a:t>
            </a:r>
          </a:p>
          <a:p>
            <a:r>
              <a:rPr lang="en-GB" sz="800" dirty="0">
                <a:solidFill>
                  <a:srgbClr val="001C56"/>
                </a:solidFill>
                <a:latin typeface="Calibri" panose="020F0502020204030204" pitchFamily="34" charset="0"/>
                <a:cs typeface="Calibri" panose="020F0502020204030204" pitchFamily="34" charset="0"/>
              </a:rPr>
              <a:t>all videos without music. </a:t>
            </a:r>
          </a:p>
          <a:p>
            <a:r>
              <a:rPr lang="en-GB" sz="800" dirty="0">
                <a:solidFill>
                  <a:srgbClr val="001C56"/>
                </a:solidFill>
                <a:latin typeface="Calibri" panose="020F0502020204030204" pitchFamily="34" charset="0"/>
                <a:cs typeface="Calibri" panose="020F0502020204030204" pitchFamily="34" charset="0"/>
              </a:rPr>
              <a:t>One week later, </a:t>
            </a:r>
          </a:p>
          <a:p>
            <a:r>
              <a:rPr lang="en-GB" sz="800" dirty="0">
                <a:solidFill>
                  <a:srgbClr val="001C56"/>
                </a:solidFill>
                <a:latin typeface="Calibri" panose="020F0502020204030204" pitchFamily="34" charset="0"/>
                <a:cs typeface="Calibri" panose="020F0502020204030204" pitchFamily="34" charset="0"/>
              </a:rPr>
              <a:t>participants completed a </a:t>
            </a:r>
          </a:p>
          <a:p>
            <a:r>
              <a:rPr lang="en-GB" sz="800" dirty="0">
                <a:solidFill>
                  <a:srgbClr val="001C56"/>
                </a:solidFill>
                <a:latin typeface="Calibri" panose="020F0502020204030204" pitchFamily="34" charset="0"/>
                <a:cs typeface="Calibri" panose="020F0502020204030204" pitchFamily="34" charset="0"/>
              </a:rPr>
              <a:t>remote memory questionnaire.</a:t>
            </a:r>
          </a:p>
        </p:txBody>
      </p:sp>
      <p:sp>
        <p:nvSpPr>
          <p:cNvPr id="46" name="Title Placeholder 1">
            <a:extLst>
              <a:ext uri="{FF2B5EF4-FFF2-40B4-BE49-F238E27FC236}">
                <a16:creationId xmlns:a16="http://schemas.microsoft.com/office/drawing/2014/main" id="{85B29674-94D1-444A-0CD5-74F3B72B8E29}"/>
              </a:ext>
            </a:extLst>
          </p:cNvPr>
          <p:cNvSpPr txBox="1">
            <a:spLocks/>
          </p:cNvSpPr>
          <p:nvPr/>
        </p:nvSpPr>
        <p:spPr>
          <a:xfrm>
            <a:off x="1322130" y="5145437"/>
            <a:ext cx="2059531" cy="223955"/>
          </a:xfrm>
          <a:prstGeom prst="rect">
            <a:avLst/>
          </a:prstGeom>
          <a:solidFill>
            <a:schemeClr val="tx2">
              <a:lumMod val="20000"/>
              <a:lumOff val="80000"/>
            </a:schemeClr>
          </a:solidFill>
        </p:spPr>
        <p:txBody>
          <a:bodyPr vert="horz" lIns="36000" tIns="36000" rIns="36000" bIns="36000" rtlCol="0" anchor="t">
            <a:noAutofit/>
          </a:bodyPr>
          <a:lstStyle/>
          <a:p>
            <a:r>
              <a:rPr lang="en-GB" sz="800" b="1" dirty="0">
                <a:solidFill>
                  <a:srgbClr val="001C56"/>
                </a:solidFill>
                <a:latin typeface="Arial" panose="020B0604020202020204" pitchFamily="34" charset="0"/>
                <a:cs typeface="Arial" panose="020B0604020202020204" pitchFamily="34" charset="0"/>
              </a:rPr>
              <a:t>Figure 1</a:t>
            </a:r>
          </a:p>
          <a:p>
            <a:r>
              <a:rPr lang="en-GB" sz="800" i="1" dirty="0">
                <a:solidFill>
                  <a:srgbClr val="001C56"/>
                </a:solidFill>
                <a:latin typeface="Arial" panose="020B0604020202020204" pitchFamily="34" charset="0"/>
                <a:cs typeface="Arial" panose="020B0604020202020204" pitchFamily="34" charset="0"/>
              </a:rPr>
              <a:t>Still image of videos shown in the trials.</a:t>
            </a:r>
          </a:p>
        </p:txBody>
      </p:sp>
      <p:sp>
        <p:nvSpPr>
          <p:cNvPr id="38" name="Rectangle 37">
            <a:extLst>
              <a:ext uri="{FF2B5EF4-FFF2-40B4-BE49-F238E27FC236}">
                <a16:creationId xmlns:a16="http://schemas.microsoft.com/office/drawing/2014/main" id="{3594A3BE-6D45-825A-E157-F4F6AACDE23A}"/>
              </a:ext>
            </a:extLst>
          </p:cNvPr>
          <p:cNvSpPr/>
          <p:nvPr/>
        </p:nvSpPr>
        <p:spPr>
          <a:xfrm>
            <a:off x="1339903" y="5457056"/>
            <a:ext cx="2060100" cy="11480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dirty="0"/>
          </a:p>
        </p:txBody>
      </p:sp>
      <p:pic>
        <p:nvPicPr>
          <p:cNvPr id="39" name="Picture 38">
            <a:extLst>
              <a:ext uri="{FF2B5EF4-FFF2-40B4-BE49-F238E27FC236}">
                <a16:creationId xmlns:a16="http://schemas.microsoft.com/office/drawing/2014/main" id="{63B8E740-B15B-5F9D-A9A1-9A7335DBD526}"/>
              </a:ext>
            </a:extLst>
          </p:cNvPr>
          <p:cNvPicPr>
            <a:picLocks noChangeAspect="1"/>
          </p:cNvPicPr>
          <p:nvPr/>
        </p:nvPicPr>
        <p:blipFill>
          <a:blip r:embed="rId5"/>
          <a:stretch>
            <a:fillRect/>
          </a:stretch>
        </p:blipFill>
        <p:spPr>
          <a:xfrm>
            <a:off x="2371021" y="6055701"/>
            <a:ext cx="1042294" cy="522523"/>
          </a:xfrm>
          <a:prstGeom prst="rect">
            <a:avLst/>
          </a:prstGeom>
        </p:spPr>
      </p:pic>
      <p:pic>
        <p:nvPicPr>
          <p:cNvPr id="40" name="Picture 39">
            <a:extLst>
              <a:ext uri="{FF2B5EF4-FFF2-40B4-BE49-F238E27FC236}">
                <a16:creationId xmlns:a16="http://schemas.microsoft.com/office/drawing/2014/main" id="{D925D813-3533-7E03-8A68-5CCE9578091B}"/>
              </a:ext>
            </a:extLst>
          </p:cNvPr>
          <p:cNvPicPr>
            <a:picLocks noChangeAspect="1"/>
          </p:cNvPicPr>
          <p:nvPr/>
        </p:nvPicPr>
        <p:blipFill>
          <a:blip r:embed="rId6"/>
          <a:stretch>
            <a:fillRect/>
          </a:stretch>
        </p:blipFill>
        <p:spPr>
          <a:xfrm>
            <a:off x="1327676" y="6060309"/>
            <a:ext cx="1050428" cy="522523"/>
          </a:xfrm>
          <a:prstGeom prst="rect">
            <a:avLst/>
          </a:prstGeom>
        </p:spPr>
      </p:pic>
      <p:pic>
        <p:nvPicPr>
          <p:cNvPr id="41" name="Picture 40">
            <a:extLst>
              <a:ext uri="{FF2B5EF4-FFF2-40B4-BE49-F238E27FC236}">
                <a16:creationId xmlns:a16="http://schemas.microsoft.com/office/drawing/2014/main" id="{E60F874D-5A0A-7499-95ED-6A2E2FAEF355}"/>
              </a:ext>
            </a:extLst>
          </p:cNvPr>
          <p:cNvPicPr>
            <a:picLocks noChangeAspect="1"/>
          </p:cNvPicPr>
          <p:nvPr/>
        </p:nvPicPr>
        <p:blipFill>
          <a:blip r:embed="rId7"/>
          <a:stretch>
            <a:fillRect/>
          </a:stretch>
        </p:blipFill>
        <p:spPr>
          <a:xfrm>
            <a:off x="2351896" y="5486406"/>
            <a:ext cx="1055022" cy="525225"/>
          </a:xfrm>
          <a:prstGeom prst="rect">
            <a:avLst/>
          </a:prstGeom>
        </p:spPr>
      </p:pic>
      <p:pic>
        <p:nvPicPr>
          <p:cNvPr id="42" name="Picture 41">
            <a:extLst>
              <a:ext uri="{FF2B5EF4-FFF2-40B4-BE49-F238E27FC236}">
                <a16:creationId xmlns:a16="http://schemas.microsoft.com/office/drawing/2014/main" id="{5D26E352-61C8-3AAF-9766-273B881B1500}"/>
              </a:ext>
            </a:extLst>
          </p:cNvPr>
          <p:cNvPicPr>
            <a:picLocks noChangeAspect="1"/>
          </p:cNvPicPr>
          <p:nvPr/>
        </p:nvPicPr>
        <p:blipFill>
          <a:blip r:embed="rId8"/>
          <a:stretch>
            <a:fillRect/>
          </a:stretch>
        </p:blipFill>
        <p:spPr>
          <a:xfrm>
            <a:off x="1327613" y="5484554"/>
            <a:ext cx="1042054" cy="518357"/>
          </a:xfrm>
          <a:prstGeom prst="rect">
            <a:avLst/>
          </a:prstGeom>
        </p:spPr>
      </p:pic>
      <p:sp>
        <p:nvSpPr>
          <p:cNvPr id="43" name="TextBox 42">
            <a:extLst>
              <a:ext uri="{FF2B5EF4-FFF2-40B4-BE49-F238E27FC236}">
                <a16:creationId xmlns:a16="http://schemas.microsoft.com/office/drawing/2014/main" id="{05C655E3-6E4D-669A-D331-6BB527F1C933}"/>
              </a:ext>
            </a:extLst>
          </p:cNvPr>
          <p:cNvSpPr txBox="1"/>
          <p:nvPr/>
        </p:nvSpPr>
        <p:spPr>
          <a:xfrm>
            <a:off x="4148254" y="8184995"/>
            <a:ext cx="0" cy="0"/>
          </a:xfrm>
          <a:prstGeom prst="rect">
            <a:avLst/>
          </a:prstGeom>
          <a:solidFill>
            <a:schemeClr val="tx2">
              <a:lumMod val="60000"/>
              <a:lumOff val="40000"/>
            </a:schemeClr>
          </a:solidFill>
        </p:spPr>
        <p:txBody>
          <a:bodyPr vert="horz" wrap="none" lIns="36000" tIns="36000" rIns="36000" bIns="36000" rtlCol="0" anchor="t">
            <a:noAutofit/>
          </a:bodyPr>
          <a:lstStyle/>
          <a:p>
            <a:pPr marL="0" marR="0" indent="0" algn="l" defTabSz="914400" rtl="0" eaLnBrk="1" fontAlgn="auto" latinLnBrk="0" hangingPunct="1">
              <a:lnSpc>
                <a:spcPts val="1000"/>
              </a:lnSpc>
              <a:spcBef>
                <a:spcPct val="0"/>
              </a:spcBef>
              <a:spcAft>
                <a:spcPts val="500"/>
              </a:spcAft>
              <a:buClrTx/>
              <a:buSzTx/>
              <a:buFontTx/>
              <a:buNone/>
              <a:tabLst/>
            </a:pPr>
            <a:endParaRPr kumimoji="0" lang="en-ES" sz="800" b="1" i="0" u="none" strike="noStrike" kern="1200" cap="none" spc="0" normalizeH="0" baseline="0" noProof="0" dirty="0">
              <a:ln>
                <a:noFill/>
              </a:ln>
              <a:solidFill>
                <a:schemeClr val="bg1"/>
              </a:solidFill>
              <a:effectLst/>
              <a:uLnTx/>
              <a:uFillTx/>
              <a:latin typeface="Arial" pitchFamily="34" charset="0"/>
              <a:ea typeface="+mj-ea"/>
              <a:cs typeface="Arial" pitchFamily="34" charset="0"/>
            </a:endParaRPr>
          </a:p>
        </p:txBody>
      </p:sp>
      <p:sp>
        <p:nvSpPr>
          <p:cNvPr id="47" name="Title Placeholder 1">
            <a:extLst>
              <a:ext uri="{FF2B5EF4-FFF2-40B4-BE49-F238E27FC236}">
                <a16:creationId xmlns:a16="http://schemas.microsoft.com/office/drawing/2014/main" id="{645D328F-C93A-F716-80EE-9F1116D7714A}"/>
              </a:ext>
            </a:extLst>
          </p:cNvPr>
          <p:cNvSpPr txBox="1">
            <a:spLocks/>
          </p:cNvSpPr>
          <p:nvPr/>
        </p:nvSpPr>
        <p:spPr>
          <a:xfrm>
            <a:off x="5081434" y="3453170"/>
            <a:ext cx="1695732" cy="51303"/>
          </a:xfrm>
          <a:prstGeom prst="rect">
            <a:avLst/>
          </a:prstGeom>
          <a:solidFill>
            <a:schemeClr val="tx2">
              <a:lumMod val="20000"/>
              <a:lumOff val="80000"/>
            </a:schemeClr>
          </a:solidFill>
        </p:spPr>
        <p:txBody>
          <a:bodyPr vert="horz" lIns="36000" tIns="36000" rIns="36000" bIns="36000" rtlCol="0" anchor="t">
            <a:noAutofit/>
          </a:bodyPr>
          <a:lstStyle/>
          <a:p>
            <a:r>
              <a:rPr lang="en-GB" sz="800" b="1" dirty="0">
                <a:solidFill>
                  <a:srgbClr val="001C56"/>
                </a:solidFill>
                <a:latin typeface="Arial" panose="020B0604020202020204" pitchFamily="34" charset="0"/>
                <a:cs typeface="Arial" panose="020B0604020202020204" pitchFamily="34" charset="0"/>
              </a:rPr>
              <a:t>Figure 3</a:t>
            </a:r>
          </a:p>
          <a:p>
            <a:r>
              <a:rPr lang="en-GB" sz="800" i="1" dirty="0">
                <a:solidFill>
                  <a:srgbClr val="001C56"/>
                </a:solidFill>
                <a:latin typeface="Arial" panose="020B0604020202020204" pitchFamily="34" charset="0"/>
                <a:cs typeface="Arial" panose="020B0604020202020204" pitchFamily="34" charset="0"/>
              </a:rPr>
              <a:t>GVM by experimental condition.</a:t>
            </a:r>
          </a:p>
        </p:txBody>
      </p:sp>
      <p:sp>
        <p:nvSpPr>
          <p:cNvPr id="49" name="Title Placeholder 1">
            <a:extLst>
              <a:ext uri="{FF2B5EF4-FFF2-40B4-BE49-F238E27FC236}">
                <a16:creationId xmlns:a16="http://schemas.microsoft.com/office/drawing/2014/main" id="{C6326D8D-EB84-B90D-F724-5113F5BD9E0B}"/>
              </a:ext>
            </a:extLst>
          </p:cNvPr>
          <p:cNvSpPr txBox="1">
            <a:spLocks/>
          </p:cNvSpPr>
          <p:nvPr/>
        </p:nvSpPr>
        <p:spPr>
          <a:xfrm>
            <a:off x="3446539" y="5672967"/>
            <a:ext cx="3260496" cy="282069"/>
          </a:xfrm>
          <a:prstGeom prst="rect">
            <a:avLst/>
          </a:prstGeom>
          <a:solidFill>
            <a:schemeClr val="tx2">
              <a:lumMod val="20000"/>
              <a:lumOff val="80000"/>
            </a:schemeClr>
          </a:solidFill>
        </p:spPr>
        <p:txBody>
          <a:bodyPr vert="horz" lIns="36000" tIns="36000" rIns="36000" bIns="36000" rtlCol="0" anchor="t">
            <a:noAutofit/>
          </a:bodyPr>
          <a:lstStyle/>
          <a:p>
            <a:r>
              <a:rPr lang="en-GB" sz="800" b="1" dirty="0">
                <a:solidFill>
                  <a:srgbClr val="001C56"/>
                </a:solidFill>
                <a:latin typeface="Arial" panose="020B0604020202020204" pitchFamily="34" charset="0"/>
                <a:cs typeface="Arial" panose="020B0604020202020204" pitchFamily="34" charset="0"/>
              </a:rPr>
              <a:t>Figure 4</a:t>
            </a:r>
          </a:p>
          <a:p>
            <a:r>
              <a:rPr lang="en-GB" sz="800" i="1" dirty="0">
                <a:solidFill>
                  <a:srgbClr val="001C56"/>
                </a:solidFill>
                <a:latin typeface="Arial" panose="020B0604020202020204" pitchFamily="34" charset="0"/>
                <a:cs typeface="Arial" panose="020B0604020202020204" pitchFamily="34" charset="0"/>
              </a:rPr>
              <a:t>Memory Outcomes as a Function of Head Movement Velocity by Condition.</a:t>
            </a:r>
          </a:p>
        </p:txBody>
      </p:sp>
      <p:pic>
        <p:nvPicPr>
          <p:cNvPr id="28" name="Picture 27" descr="A graph showing a number of different colored squares&#10;&#10;AI-generated content may be incorrect.">
            <a:extLst>
              <a:ext uri="{FF2B5EF4-FFF2-40B4-BE49-F238E27FC236}">
                <a16:creationId xmlns:a16="http://schemas.microsoft.com/office/drawing/2014/main" id="{510913A3-1559-7104-DFFD-F0C4A583F3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80915" y="3740701"/>
            <a:ext cx="1695732" cy="2076738"/>
          </a:xfrm>
          <a:prstGeom prst="rect">
            <a:avLst/>
          </a:prstGeom>
        </p:spPr>
      </p:pic>
      <p:sp>
        <p:nvSpPr>
          <p:cNvPr id="50" name="Title Placeholder 1">
            <a:extLst>
              <a:ext uri="{FF2B5EF4-FFF2-40B4-BE49-F238E27FC236}">
                <a16:creationId xmlns:a16="http://schemas.microsoft.com/office/drawing/2014/main" id="{0D47199E-E9CF-221B-422D-E8ACE3095FE5}"/>
              </a:ext>
            </a:extLst>
          </p:cNvPr>
          <p:cNvSpPr txBox="1">
            <a:spLocks/>
          </p:cNvSpPr>
          <p:nvPr/>
        </p:nvSpPr>
        <p:spPr>
          <a:xfrm>
            <a:off x="3444189" y="8594063"/>
            <a:ext cx="3332458" cy="682597"/>
          </a:xfrm>
          <a:prstGeom prst="rect">
            <a:avLst/>
          </a:prstGeom>
          <a:solidFill>
            <a:schemeClr val="tx2">
              <a:lumMod val="20000"/>
              <a:lumOff val="80000"/>
            </a:schemeClr>
          </a:solidFill>
        </p:spPr>
        <p:txBody>
          <a:bodyPr vert="horz" lIns="36000" tIns="36000" rIns="36000" bIns="36000" rtlCol="0" anchor="t">
            <a:noAutofit/>
          </a:bodyPr>
          <a:lstStyle/>
          <a:p>
            <a:pPr marL="180975" marR="0" lvl="0" indent="-180975" algn="l" defTabSz="914400" rtl="0" eaLnBrk="1" fontAlgn="auto" latinLnBrk="0" hangingPunct="1">
              <a:lnSpc>
                <a:spcPts val="1200"/>
              </a:lnSpc>
              <a:spcBef>
                <a:spcPct val="0"/>
              </a:spcBef>
              <a:spcAft>
                <a:spcPts val="500"/>
              </a:spcAft>
              <a:buClrTx/>
              <a:buSzTx/>
              <a:buFontTx/>
              <a:buNone/>
              <a:tabLst/>
              <a:defRPr/>
            </a:pPr>
            <a:r>
              <a:rPr lang="en-US" sz="900" b="1" dirty="0">
                <a:solidFill>
                  <a:srgbClr val="001C56"/>
                </a:solidFill>
                <a:latin typeface="Arial" panose="020B0604020202020204" pitchFamily="34" charset="0"/>
                <a:ea typeface="+mj-ea"/>
                <a:cs typeface="Arial" pitchFamily="34" charset="0"/>
              </a:rPr>
              <a:t>Conclusion</a:t>
            </a:r>
            <a:endParaRPr kumimoji="0" lang="en-US" sz="900" b="1" i="0" u="none" strike="noStrike" kern="1200" cap="none" spc="0" normalizeH="0" noProof="0" dirty="0">
              <a:ln>
                <a:noFill/>
              </a:ln>
              <a:solidFill>
                <a:srgbClr val="001C56"/>
              </a:solidFill>
              <a:effectLst/>
              <a:uLnTx/>
              <a:uFillTx/>
              <a:latin typeface="Arial" panose="020B0604020202020204" pitchFamily="34" charset="0"/>
              <a:ea typeface="+mj-ea"/>
              <a:cs typeface="Arial" pitchFamily="34" charset="0"/>
            </a:endParaRPr>
          </a:p>
          <a:p>
            <a:pPr defTabSz="914400">
              <a:lnSpc>
                <a:spcPts val="1000"/>
              </a:lnSpc>
              <a:spcBef>
                <a:spcPct val="0"/>
              </a:spcBef>
              <a:spcAft>
                <a:spcPts val="500"/>
              </a:spcAft>
              <a:defRPr/>
            </a:pPr>
            <a:r>
              <a:rPr lang="en-US" sz="800" dirty="0">
                <a:solidFill>
                  <a:srgbClr val="001C56"/>
                </a:solidFill>
                <a:latin typeface="Arial" panose="020B0604020202020204" pitchFamily="34" charset="0"/>
                <a:ea typeface="+mj-ea"/>
                <a:cs typeface="Arial" pitchFamily="34" charset="0"/>
              </a:rPr>
              <a:t>Findings are in line with previous studies where music elicited head movements</a:t>
            </a:r>
            <a:r>
              <a:rPr lang="en-GB" sz="800" dirty="0">
                <a:solidFill>
                  <a:srgbClr val="001C56"/>
                </a:solidFill>
                <a:latin typeface="Arial" panose="020B0604020202020204" pitchFamily="34" charset="0"/>
                <a:cs typeface="Arial" panose="020B0604020202020204" pitchFamily="34" charset="0"/>
              </a:rPr>
              <a:t> are different to non-music (González Sánchez et al., 2020)</a:t>
            </a:r>
            <a:r>
              <a:rPr lang="en-US" sz="800" dirty="0">
                <a:solidFill>
                  <a:srgbClr val="001C56"/>
                </a:solidFill>
                <a:latin typeface="Arial" panose="020B0604020202020204" pitchFamily="34" charset="0"/>
                <a:ea typeface="+mj-ea"/>
                <a:cs typeface="Arial" pitchFamily="34" charset="0"/>
              </a:rPr>
              <a:t>. This extends previous findings to naturalistic VR environments.</a:t>
            </a:r>
          </a:p>
        </p:txBody>
      </p:sp>
      <p:pic>
        <p:nvPicPr>
          <p:cNvPr id="52" name="Picture 51">
            <a:extLst>
              <a:ext uri="{FF2B5EF4-FFF2-40B4-BE49-F238E27FC236}">
                <a16:creationId xmlns:a16="http://schemas.microsoft.com/office/drawing/2014/main" id="{C0A5BAE6-8C7B-9BF6-75C7-47F7BD19ED09}"/>
              </a:ext>
            </a:extLst>
          </p:cNvPr>
          <p:cNvPicPr>
            <a:picLocks noChangeAspect="1"/>
          </p:cNvPicPr>
          <p:nvPr/>
        </p:nvPicPr>
        <p:blipFill>
          <a:blip r:embed="rId10"/>
          <a:srcRect l="53436" t="7410" r="8049" b="53894"/>
          <a:stretch>
            <a:fillRect/>
          </a:stretch>
        </p:blipFill>
        <p:spPr>
          <a:xfrm>
            <a:off x="5111810" y="5951998"/>
            <a:ext cx="1664837" cy="1305258"/>
          </a:xfrm>
          <a:prstGeom prst="rect">
            <a:avLst/>
          </a:prstGeom>
        </p:spPr>
      </p:pic>
      <p:pic>
        <p:nvPicPr>
          <p:cNvPr id="53" name="Picture 52">
            <a:extLst>
              <a:ext uri="{FF2B5EF4-FFF2-40B4-BE49-F238E27FC236}">
                <a16:creationId xmlns:a16="http://schemas.microsoft.com/office/drawing/2014/main" id="{7E515C92-DE55-3541-2382-00DACB633DA8}"/>
              </a:ext>
            </a:extLst>
          </p:cNvPr>
          <p:cNvPicPr>
            <a:picLocks noChangeAspect="1"/>
          </p:cNvPicPr>
          <p:nvPr/>
        </p:nvPicPr>
        <p:blipFill>
          <a:blip r:embed="rId10"/>
          <a:srcRect l="8866" t="54935" r="52219" b="6823"/>
          <a:stretch>
            <a:fillRect/>
          </a:stretch>
        </p:blipFill>
        <p:spPr>
          <a:xfrm>
            <a:off x="3458836" y="7248888"/>
            <a:ext cx="1661073" cy="1304512"/>
          </a:xfrm>
          <a:prstGeom prst="rect">
            <a:avLst/>
          </a:prstGeom>
        </p:spPr>
      </p:pic>
      <p:pic>
        <p:nvPicPr>
          <p:cNvPr id="54" name="Picture 53">
            <a:extLst>
              <a:ext uri="{FF2B5EF4-FFF2-40B4-BE49-F238E27FC236}">
                <a16:creationId xmlns:a16="http://schemas.microsoft.com/office/drawing/2014/main" id="{245C038A-D642-4477-451B-5E37518D66C0}"/>
              </a:ext>
            </a:extLst>
          </p:cNvPr>
          <p:cNvPicPr>
            <a:picLocks noChangeAspect="1"/>
          </p:cNvPicPr>
          <p:nvPr/>
        </p:nvPicPr>
        <p:blipFill>
          <a:blip r:embed="rId10"/>
          <a:srcRect l="53035" t="54084" r="8049" b="6801"/>
          <a:stretch>
            <a:fillRect/>
          </a:stretch>
        </p:blipFill>
        <p:spPr>
          <a:xfrm>
            <a:off x="5115574" y="7252507"/>
            <a:ext cx="1661073" cy="1300893"/>
          </a:xfrm>
          <a:prstGeom prst="rect">
            <a:avLst/>
          </a:prstGeom>
        </p:spPr>
      </p:pic>
      <p:pic>
        <p:nvPicPr>
          <p:cNvPr id="48" name="Picture 47">
            <a:extLst>
              <a:ext uri="{FF2B5EF4-FFF2-40B4-BE49-F238E27FC236}">
                <a16:creationId xmlns:a16="http://schemas.microsoft.com/office/drawing/2014/main" id="{E03967F2-36FC-07E3-ACF1-FE2B566AB5C1}"/>
              </a:ext>
            </a:extLst>
          </p:cNvPr>
          <p:cNvPicPr>
            <a:picLocks noChangeAspect="1"/>
          </p:cNvPicPr>
          <p:nvPr/>
        </p:nvPicPr>
        <p:blipFill>
          <a:blip r:embed="rId10"/>
          <a:srcRect l="5335" t="7410" r="51829" b="53893"/>
          <a:stretch>
            <a:fillRect/>
          </a:stretch>
        </p:blipFill>
        <p:spPr>
          <a:xfrm>
            <a:off x="3458259" y="5951999"/>
            <a:ext cx="1661074" cy="1305257"/>
          </a:xfrm>
          <a:prstGeom prst="rect">
            <a:avLst/>
          </a:prstGeom>
        </p:spPr>
      </p:pic>
      <p:pic>
        <p:nvPicPr>
          <p:cNvPr id="55" name="Picture 54">
            <a:extLst>
              <a:ext uri="{FF2B5EF4-FFF2-40B4-BE49-F238E27FC236}">
                <a16:creationId xmlns:a16="http://schemas.microsoft.com/office/drawing/2014/main" id="{C5088904-D0EB-4586-1DBF-FF9BD853CFE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02484" y="7082625"/>
            <a:ext cx="1012871" cy="886135"/>
          </a:xfrm>
          <a:prstGeom prst="rect">
            <a:avLst/>
          </a:prstGeom>
        </p:spPr>
      </p:pic>
      <p:sp>
        <p:nvSpPr>
          <p:cNvPr id="56" name="Title Placeholder 1">
            <a:extLst>
              <a:ext uri="{FF2B5EF4-FFF2-40B4-BE49-F238E27FC236}">
                <a16:creationId xmlns:a16="http://schemas.microsoft.com/office/drawing/2014/main" id="{7DFCE23E-7234-D44A-1039-4FFB0AA0D3D4}"/>
              </a:ext>
            </a:extLst>
          </p:cNvPr>
          <p:cNvSpPr txBox="1">
            <a:spLocks/>
          </p:cNvSpPr>
          <p:nvPr/>
        </p:nvSpPr>
        <p:spPr>
          <a:xfrm>
            <a:off x="65115" y="6813701"/>
            <a:ext cx="1998943" cy="1131168"/>
          </a:xfrm>
          <a:prstGeom prst="rect">
            <a:avLst/>
          </a:prstGeom>
          <a:solidFill>
            <a:schemeClr val="tx2">
              <a:lumMod val="20000"/>
              <a:lumOff val="80000"/>
            </a:schemeClr>
          </a:solidFill>
        </p:spPr>
        <p:txBody>
          <a:bodyPr vert="horz" lIns="36000" tIns="36000" rIns="36000" bIns="36000" rtlCol="0" anchor="t">
            <a:noAutofit/>
          </a:bodyPr>
          <a:lstStyle/>
          <a:p>
            <a:pPr marL="180975" marR="0" lvl="0" indent="-180975" algn="l" defTabSz="914400" rtl="0" eaLnBrk="1" fontAlgn="auto" latinLnBrk="0" hangingPunct="1">
              <a:lnSpc>
                <a:spcPts val="1200"/>
              </a:lnSpc>
              <a:spcBef>
                <a:spcPct val="0"/>
              </a:spcBef>
              <a:spcAft>
                <a:spcPts val="500"/>
              </a:spcAft>
              <a:buClrTx/>
              <a:buSzTx/>
              <a:buFontTx/>
              <a:buNone/>
              <a:tabLst/>
              <a:defRPr/>
            </a:pPr>
            <a:r>
              <a:rPr kumimoji="0" lang="en-US" sz="900" b="1" i="0" u="none" strike="noStrike" kern="1200" cap="none" spc="0" normalizeH="0" baseline="0" noProof="0" dirty="0">
                <a:ln>
                  <a:noFill/>
                </a:ln>
                <a:solidFill>
                  <a:srgbClr val="001C56"/>
                </a:solidFill>
                <a:effectLst/>
                <a:uLnTx/>
                <a:uFillTx/>
                <a:latin typeface="Arial" pitchFamily="34" charset="0"/>
                <a:ea typeface="+mj-ea"/>
                <a:cs typeface="Arial" pitchFamily="34" charset="0"/>
              </a:rPr>
              <a:t>Analysis</a:t>
            </a:r>
            <a:endParaRPr kumimoji="0" lang="en-US" sz="900" b="1" i="0" u="none" strike="noStrike" kern="1200" cap="none" spc="0" normalizeH="0" noProof="0" dirty="0">
              <a:ln>
                <a:noFill/>
              </a:ln>
              <a:solidFill>
                <a:srgbClr val="001C56"/>
              </a:solidFill>
              <a:effectLst/>
              <a:uLnTx/>
              <a:uFillTx/>
              <a:latin typeface="Arial" pitchFamily="34" charset="0"/>
              <a:ea typeface="+mj-ea"/>
              <a:cs typeface="Arial" pitchFamily="34" charset="0"/>
            </a:endParaRPr>
          </a:p>
          <a:p>
            <a:pPr marL="228600" indent="-228600" defTabSz="914400">
              <a:lnSpc>
                <a:spcPts val="1000"/>
              </a:lnSpc>
              <a:spcBef>
                <a:spcPct val="0"/>
              </a:spcBef>
              <a:spcAft>
                <a:spcPts val="500"/>
              </a:spcAft>
              <a:buFontTx/>
              <a:buAutoNum type="arabicParenBoth"/>
              <a:defRPr/>
            </a:pPr>
            <a:r>
              <a:rPr lang="en-US" sz="800" dirty="0">
                <a:solidFill>
                  <a:srgbClr val="001C56"/>
                </a:solidFill>
                <a:latin typeface="Arial" pitchFamily="34" charset="0"/>
                <a:ea typeface="+mj-ea"/>
                <a:cs typeface="Arial" pitchFamily="34" charset="0"/>
              </a:rPr>
              <a:t>Linear mixed-effects model (LMEMs) examined the effects of music on head movement speed (quantified via Gyroscope Vector Magnitude, GVM = </a:t>
            </a:r>
            <a:r>
              <a:rPr lang="el-GR" sz="800" dirty="0">
                <a:solidFill>
                  <a:srgbClr val="001C56"/>
                </a:solidFill>
                <a:latin typeface="Arial" pitchFamily="34" charset="0"/>
                <a:ea typeface="+mj-ea"/>
                <a:cs typeface="Arial" pitchFamily="34" charset="0"/>
              </a:rPr>
              <a:t>||ω̅||₂ = √(ω</a:t>
            </a:r>
            <a:r>
              <a:rPr lang="en-GB" sz="800" dirty="0">
                <a:solidFill>
                  <a:srgbClr val="001C56"/>
                </a:solidFill>
                <a:latin typeface="Arial" pitchFamily="34" charset="0"/>
                <a:ea typeface="+mj-ea"/>
                <a:cs typeface="Arial" pitchFamily="34" charset="0"/>
              </a:rPr>
              <a:t>ₓ² + </a:t>
            </a:r>
            <a:r>
              <a:rPr lang="el-GR" sz="800" dirty="0">
                <a:solidFill>
                  <a:srgbClr val="001C56"/>
                </a:solidFill>
                <a:latin typeface="Arial" pitchFamily="34" charset="0"/>
                <a:ea typeface="+mj-ea"/>
                <a:cs typeface="Arial" pitchFamily="34" charset="0"/>
              </a:rPr>
              <a:t>ωᵧ² + ω</a:t>
            </a:r>
            <a:r>
              <a:rPr lang="en-GB" sz="800" dirty="0">
                <a:solidFill>
                  <a:srgbClr val="001C56"/>
                </a:solidFill>
                <a:latin typeface="Arial" pitchFamily="34" charset="0"/>
                <a:ea typeface="+mj-ea"/>
                <a:cs typeface="Arial" pitchFamily="34" charset="0"/>
              </a:rPr>
              <a:t>z²</a:t>
            </a:r>
            <a:r>
              <a:rPr lang="en-US" sz="800" dirty="0">
                <a:solidFill>
                  <a:srgbClr val="001C56"/>
                </a:solidFill>
                <a:latin typeface="Arial" pitchFamily="34" charset="0"/>
                <a:ea typeface="+mj-ea"/>
                <a:cs typeface="Arial" pitchFamily="34" charset="0"/>
              </a:rPr>
              <a:t>) and memory performance. See Figure 2 for axis representation. </a:t>
            </a:r>
          </a:p>
        </p:txBody>
      </p:sp>
      <p:sp>
        <p:nvSpPr>
          <p:cNvPr id="58" name="Title Placeholder 1">
            <a:extLst>
              <a:ext uri="{FF2B5EF4-FFF2-40B4-BE49-F238E27FC236}">
                <a16:creationId xmlns:a16="http://schemas.microsoft.com/office/drawing/2014/main" id="{F869E8BB-06DB-9C5E-DC0B-5CC4C264AE53}"/>
              </a:ext>
            </a:extLst>
          </p:cNvPr>
          <p:cNvSpPr txBox="1">
            <a:spLocks/>
          </p:cNvSpPr>
          <p:nvPr/>
        </p:nvSpPr>
        <p:spPr>
          <a:xfrm>
            <a:off x="2060848" y="6822422"/>
            <a:ext cx="1340222" cy="192503"/>
          </a:xfrm>
          <a:prstGeom prst="rect">
            <a:avLst/>
          </a:prstGeom>
          <a:solidFill>
            <a:schemeClr val="tx2">
              <a:lumMod val="20000"/>
              <a:lumOff val="80000"/>
            </a:schemeClr>
          </a:solidFill>
        </p:spPr>
        <p:txBody>
          <a:bodyPr vert="horz" lIns="36000" tIns="36000" rIns="36000" bIns="36000" rtlCol="0" anchor="t">
            <a:noAutofit/>
          </a:bodyPr>
          <a:lstStyle/>
          <a:p>
            <a:r>
              <a:rPr lang="en-GB" sz="800" b="1" dirty="0">
                <a:solidFill>
                  <a:srgbClr val="001C56"/>
                </a:solidFill>
                <a:latin typeface="Arial" panose="020B0604020202020204" pitchFamily="34" charset="0"/>
                <a:cs typeface="Arial" panose="020B0604020202020204" pitchFamily="34" charset="0"/>
              </a:rPr>
              <a:t>Figure 2</a:t>
            </a:r>
          </a:p>
          <a:p>
            <a:r>
              <a:rPr lang="en-GB" sz="800" i="1" dirty="0">
                <a:solidFill>
                  <a:srgbClr val="001C56"/>
                </a:solidFill>
                <a:latin typeface="Arial" panose="020B0604020202020204" pitchFamily="34" charset="0"/>
                <a:cs typeface="Arial" panose="020B0604020202020204" pitchFamily="34" charset="0"/>
              </a:rPr>
              <a:t>X, Y, Z Axis Representation</a:t>
            </a:r>
          </a:p>
        </p:txBody>
      </p:sp>
      <p:sp>
        <p:nvSpPr>
          <p:cNvPr id="34" name="Title Placeholder 1">
            <a:extLst>
              <a:ext uri="{FF2B5EF4-FFF2-40B4-BE49-F238E27FC236}">
                <a16:creationId xmlns:a16="http://schemas.microsoft.com/office/drawing/2014/main" id="{BD573E3D-8164-7BAF-5761-BA2BF85A0237}"/>
              </a:ext>
            </a:extLst>
          </p:cNvPr>
          <p:cNvSpPr txBox="1">
            <a:spLocks/>
          </p:cNvSpPr>
          <p:nvPr/>
        </p:nvSpPr>
        <p:spPr>
          <a:xfrm>
            <a:off x="3456883" y="3471869"/>
            <a:ext cx="1654927" cy="2134003"/>
          </a:xfrm>
          <a:prstGeom prst="rect">
            <a:avLst/>
          </a:prstGeom>
          <a:solidFill>
            <a:schemeClr val="tx2">
              <a:lumMod val="20000"/>
              <a:lumOff val="80000"/>
            </a:schemeClr>
          </a:solidFill>
        </p:spPr>
        <p:txBody>
          <a:bodyPr vert="horz" lIns="36000" tIns="36000" rIns="36000" bIns="36000" rtlCol="0" anchor="t">
            <a:noAutofit/>
          </a:bodyPr>
          <a:lstStyle/>
          <a:p>
            <a:pPr defTabSz="914400">
              <a:lnSpc>
                <a:spcPts val="1200"/>
              </a:lnSpc>
              <a:spcBef>
                <a:spcPct val="0"/>
              </a:spcBef>
              <a:spcAft>
                <a:spcPts val="500"/>
              </a:spcAft>
              <a:defRPr/>
            </a:pPr>
            <a:r>
              <a:rPr lang="en-US" sz="800" dirty="0">
                <a:solidFill>
                  <a:srgbClr val="002060"/>
                </a:solidFill>
                <a:latin typeface="Arial" pitchFamily="34" charset="0"/>
                <a:ea typeface="+mj-ea"/>
                <a:cs typeface="Arial" pitchFamily="34" charset="0"/>
              </a:rPr>
              <a:t>The first hypothesis was accepted. </a:t>
            </a:r>
            <a:r>
              <a:rPr lang="en-US" sz="800" b="1" dirty="0">
                <a:solidFill>
                  <a:srgbClr val="002060"/>
                </a:solidFill>
                <a:latin typeface="Arial" pitchFamily="34" charset="0"/>
                <a:ea typeface="+mj-ea"/>
                <a:cs typeface="Arial" pitchFamily="34" charset="0"/>
              </a:rPr>
              <a:t>Music </a:t>
            </a:r>
            <a:r>
              <a:rPr lang="en-US" sz="800" dirty="0">
                <a:solidFill>
                  <a:srgbClr val="002060"/>
                </a:solidFill>
                <a:latin typeface="Arial" pitchFamily="34" charset="0"/>
                <a:ea typeface="+mj-ea"/>
                <a:cs typeface="Arial" pitchFamily="34" charset="0"/>
              </a:rPr>
              <a:t>showed </a:t>
            </a:r>
            <a:r>
              <a:rPr lang="en-US" sz="800" b="1" dirty="0">
                <a:solidFill>
                  <a:srgbClr val="002060"/>
                </a:solidFill>
                <a:latin typeface="Arial" pitchFamily="34" charset="0"/>
                <a:ea typeface="+mj-ea"/>
                <a:cs typeface="Arial" pitchFamily="34" charset="0"/>
              </a:rPr>
              <a:t>significantly higher GVM</a:t>
            </a:r>
            <a:r>
              <a:rPr lang="en-US" sz="800" dirty="0">
                <a:solidFill>
                  <a:srgbClr val="002060"/>
                </a:solidFill>
                <a:latin typeface="Arial" pitchFamily="34" charset="0"/>
                <a:ea typeface="+mj-ea"/>
                <a:cs typeface="Arial" pitchFamily="34" charset="0"/>
              </a:rPr>
              <a:t> than controls, </a:t>
            </a:r>
            <a:r>
              <a:rPr lang="el-GR" sz="800" i="1" dirty="0">
                <a:solidFill>
                  <a:srgbClr val="002060"/>
                </a:solidFill>
                <a:latin typeface="Arial" pitchFamily="34" charset="0"/>
                <a:ea typeface="+mj-ea"/>
                <a:cs typeface="Arial" pitchFamily="34" charset="0"/>
              </a:rPr>
              <a:t>β</a:t>
            </a:r>
            <a:r>
              <a:rPr lang="es-ES" sz="800" i="1" dirty="0">
                <a:solidFill>
                  <a:srgbClr val="002060"/>
                </a:solidFill>
                <a:latin typeface="Arial" pitchFamily="34" charset="0"/>
                <a:ea typeface="+mj-ea"/>
                <a:cs typeface="Arial" pitchFamily="34" charset="0"/>
              </a:rPr>
              <a:t> </a:t>
            </a:r>
            <a:r>
              <a:rPr lang="el-GR" sz="800" dirty="0">
                <a:solidFill>
                  <a:srgbClr val="002060"/>
                </a:solidFill>
                <a:latin typeface="Arial" pitchFamily="34" charset="0"/>
                <a:ea typeface="+mj-ea"/>
                <a:cs typeface="Arial" pitchFamily="34" charset="0"/>
              </a:rPr>
              <a:t>= 0.042, </a:t>
            </a:r>
            <a:r>
              <a:rPr lang="en-US" sz="800" i="1" dirty="0">
                <a:solidFill>
                  <a:srgbClr val="002060"/>
                </a:solidFill>
                <a:latin typeface="Arial" pitchFamily="34" charset="0"/>
                <a:ea typeface="+mj-ea"/>
                <a:cs typeface="Arial" pitchFamily="34" charset="0"/>
              </a:rPr>
              <a:t>SE</a:t>
            </a:r>
            <a:r>
              <a:rPr lang="en-US" sz="800" dirty="0">
                <a:solidFill>
                  <a:srgbClr val="002060"/>
                </a:solidFill>
                <a:latin typeface="Arial" pitchFamily="34" charset="0"/>
                <a:ea typeface="+mj-ea"/>
                <a:cs typeface="Arial" pitchFamily="34" charset="0"/>
              </a:rPr>
              <a:t> = 0.021, </a:t>
            </a:r>
            <a:r>
              <a:rPr lang="en-US" sz="800" i="1" dirty="0">
                <a:solidFill>
                  <a:srgbClr val="002060"/>
                </a:solidFill>
                <a:latin typeface="Arial" pitchFamily="34" charset="0"/>
                <a:ea typeface="+mj-ea"/>
                <a:cs typeface="Arial" pitchFamily="34" charset="0"/>
              </a:rPr>
              <a:t>t</a:t>
            </a:r>
            <a:r>
              <a:rPr lang="en-US" sz="800" dirty="0">
                <a:solidFill>
                  <a:srgbClr val="002060"/>
                </a:solidFill>
                <a:latin typeface="Arial" pitchFamily="34" charset="0"/>
                <a:ea typeface="+mj-ea"/>
                <a:cs typeface="Arial" pitchFamily="34" charset="0"/>
              </a:rPr>
              <a:t>(334) = 2.06, </a:t>
            </a:r>
            <a:r>
              <a:rPr lang="en-US" sz="800" i="1" dirty="0">
                <a:solidFill>
                  <a:srgbClr val="002060"/>
                </a:solidFill>
                <a:latin typeface="Arial" pitchFamily="34" charset="0"/>
                <a:ea typeface="+mj-ea"/>
                <a:cs typeface="Arial" pitchFamily="34" charset="0"/>
              </a:rPr>
              <a:t>p</a:t>
            </a:r>
            <a:r>
              <a:rPr lang="en-US" sz="800" dirty="0">
                <a:solidFill>
                  <a:srgbClr val="002060"/>
                </a:solidFill>
                <a:latin typeface="Arial" pitchFamily="34" charset="0"/>
                <a:ea typeface="+mj-ea"/>
                <a:cs typeface="Arial" pitchFamily="34" charset="0"/>
              </a:rPr>
              <a:t> = .040, 95% CI [0.002, 0.083], with a small effect size (standardized </a:t>
            </a:r>
            <a:r>
              <a:rPr lang="el-GR" sz="800" i="1" dirty="0">
                <a:solidFill>
                  <a:srgbClr val="002060"/>
                </a:solidFill>
                <a:latin typeface="Arial" pitchFamily="34" charset="0"/>
                <a:ea typeface="+mj-ea"/>
                <a:cs typeface="Arial" pitchFamily="34" charset="0"/>
              </a:rPr>
              <a:t>β</a:t>
            </a:r>
            <a:r>
              <a:rPr lang="el-GR" sz="800" dirty="0">
                <a:solidFill>
                  <a:srgbClr val="002060"/>
                </a:solidFill>
                <a:latin typeface="Arial" pitchFamily="34" charset="0"/>
                <a:ea typeface="+mj-ea"/>
                <a:cs typeface="Arial" pitchFamily="34" charset="0"/>
              </a:rPr>
              <a:t> = 0.42</a:t>
            </a:r>
            <a:r>
              <a:rPr lang="en-US" sz="800" dirty="0">
                <a:solidFill>
                  <a:srgbClr val="002060"/>
                </a:solidFill>
                <a:latin typeface="Arial" pitchFamily="34" charset="0"/>
                <a:ea typeface="+mj-ea"/>
                <a:cs typeface="Arial" pitchFamily="34" charset="0"/>
              </a:rPr>
              <a:t>). See Figure 3. </a:t>
            </a:r>
          </a:p>
          <a:p>
            <a:pPr defTabSz="914400">
              <a:lnSpc>
                <a:spcPts val="1200"/>
              </a:lnSpc>
              <a:spcBef>
                <a:spcPct val="0"/>
              </a:spcBef>
              <a:spcAft>
                <a:spcPts val="500"/>
              </a:spcAft>
              <a:defRPr/>
            </a:pPr>
            <a:r>
              <a:rPr lang="en-US" sz="800" dirty="0">
                <a:solidFill>
                  <a:srgbClr val="002060"/>
                </a:solidFill>
                <a:latin typeface="Arial" pitchFamily="34" charset="0"/>
                <a:ea typeface="+mj-ea"/>
                <a:cs typeface="Arial" pitchFamily="34" charset="0"/>
              </a:rPr>
              <a:t>The second hypothesis was rejected. The four linear mixed-effects models revealed no significant effects of GVM or music condition on memory performance </a:t>
            </a:r>
            <a:r>
              <a:rPr lang="en-US" sz="800" dirty="0">
                <a:solidFill>
                  <a:srgbClr val="002060"/>
                </a:solidFill>
                <a:latin typeface="Arial" pitchFamily="34" charset="0"/>
                <a:cs typeface="Arial" pitchFamily="34" charset="0"/>
              </a:rPr>
              <a:t>(all </a:t>
            </a:r>
            <a:r>
              <a:rPr lang="en-US" sz="800" i="1" dirty="0">
                <a:solidFill>
                  <a:srgbClr val="002060"/>
                </a:solidFill>
                <a:latin typeface="Arial" pitchFamily="34" charset="0"/>
                <a:cs typeface="Arial" pitchFamily="34" charset="0"/>
              </a:rPr>
              <a:t>p</a:t>
            </a:r>
            <a:r>
              <a:rPr lang="en-US" sz="800" dirty="0">
                <a:solidFill>
                  <a:srgbClr val="002060"/>
                </a:solidFill>
                <a:latin typeface="Arial" pitchFamily="34" charset="0"/>
                <a:cs typeface="Arial" pitchFamily="34" charset="0"/>
              </a:rPr>
              <a:t> &gt; .05)</a:t>
            </a:r>
            <a:r>
              <a:rPr lang="en-US" sz="800" dirty="0">
                <a:solidFill>
                  <a:srgbClr val="002060"/>
                </a:solidFill>
                <a:latin typeface="Arial" pitchFamily="34" charset="0"/>
                <a:ea typeface="+mj-ea"/>
                <a:cs typeface="Arial" pitchFamily="34" charset="0"/>
              </a:rPr>
              <a:t>. See Figure 4. </a:t>
            </a:r>
          </a:p>
        </p:txBody>
      </p:sp>
    </p:spTree>
    <p:extLst>
      <p:ext uri="{BB962C8B-B14F-4D97-AF65-F5344CB8AC3E}">
        <p14:creationId xmlns:p14="http://schemas.microsoft.com/office/powerpoint/2010/main" val="1623228279"/>
      </p:ext>
    </p:extLst>
  </p:cSld>
  <p:clrMapOvr>
    <a:masterClrMapping/>
  </p:clrMapOvr>
</p:sld>
</file>

<file path=ppt/theme/theme1.xml><?xml version="1.0" encoding="utf-8"?>
<a:theme xmlns:a="http://schemas.openxmlformats.org/drawingml/2006/main" name="Corp Blue Poster">
  <a:themeElements>
    <a:clrScheme name="Custom 78">
      <a:dk1>
        <a:sysClr val="windowText" lastClr="000000"/>
      </a:dk1>
      <a:lt1>
        <a:sysClr val="window" lastClr="FFFFFF"/>
      </a:lt1>
      <a:dk2>
        <a:srgbClr val="1F497D"/>
      </a:dk2>
      <a:lt2>
        <a:srgbClr val="00659E"/>
      </a:lt2>
      <a:accent1>
        <a:srgbClr val="008CA8"/>
      </a:accent1>
      <a:accent2>
        <a:srgbClr val="D94242"/>
      </a:accent2>
      <a:accent3>
        <a:srgbClr val="8EB831"/>
      </a:accent3>
      <a:accent4>
        <a:srgbClr val="60295E"/>
      </a:accent4>
      <a:accent5>
        <a:srgbClr val="26A699"/>
      </a:accent5>
      <a:accent6>
        <a:srgbClr val="D8831C"/>
      </a:accent6>
      <a:hlink>
        <a:srgbClr val="FFFFFF"/>
      </a:hlink>
      <a:folHlink>
        <a:srgbClr val="008CA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tx2">
            <a:lumMod val="60000"/>
            <a:lumOff val="40000"/>
          </a:schemeClr>
        </a:solidFill>
      </a:spPr>
      <a:bodyPr vert="horz" lIns="36000" tIns="36000" rIns="36000" bIns="36000" rtlCol="0" anchor="t">
        <a:noAutofit/>
      </a:bodyPr>
      <a:lstStyle>
        <a:defPPr marL="0" marR="0" indent="0" algn="l" defTabSz="914400" rtl="0" eaLnBrk="1" fontAlgn="auto" latinLnBrk="0" hangingPunct="1">
          <a:lnSpc>
            <a:spcPts val="1000"/>
          </a:lnSpc>
          <a:spcBef>
            <a:spcPct val="0"/>
          </a:spcBef>
          <a:spcAft>
            <a:spcPts val="500"/>
          </a:spcAft>
          <a:buClrTx/>
          <a:buSzTx/>
          <a:buFontTx/>
          <a:buNone/>
          <a:tabLst/>
          <a:defRPr kumimoji="0" sz="800" b="1" i="0" u="none" strike="noStrike" kern="1200" cap="none" spc="0" normalizeH="0" baseline="0" noProof="0" dirty="0" smtClean="0">
            <a:ln>
              <a:noFill/>
            </a:ln>
            <a:solidFill>
              <a:schemeClr val="bg1"/>
            </a:solidFill>
            <a:effectLst/>
            <a:uLnTx/>
            <a:uFillTx/>
            <a:latin typeface="Arial" pitchFamily="34" charset="0"/>
            <a:ea typeface="+mj-ea"/>
            <a:cs typeface="Arial"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1484</TotalTime>
  <Words>1036</Words>
  <Application>Microsoft Macintosh PowerPoint</Application>
  <PresentationFormat>A4 Paper (210x297 mm)</PresentationFormat>
  <Paragraphs>62</Paragraphs>
  <Slides>1</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vt:i4>
      </vt:variant>
    </vt:vector>
  </HeadingPairs>
  <TitlesOfParts>
    <vt:vector size="9" baseType="lpstr">
      <vt:lpstr>Aptos</vt:lpstr>
      <vt:lpstr>Arial</vt:lpstr>
      <vt:lpstr>Calibri</vt:lpstr>
      <vt:lpstr>Courier New</vt:lpstr>
      <vt:lpstr>Druk Web</vt:lpstr>
      <vt:lpstr>Graphik Web</vt:lpstr>
      <vt:lpstr>Wingdings</vt:lpstr>
      <vt:lpstr>Corp Blue Poster</vt:lpstr>
      <vt:lpstr>PowerPoint Presentation</vt:lpstr>
    </vt:vector>
  </TitlesOfParts>
  <Company>University of Leicester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anc</dc:creator>
  <cp:lastModifiedBy>Maria Aguilo Mayans</cp:lastModifiedBy>
  <cp:revision>94</cp:revision>
  <dcterms:created xsi:type="dcterms:W3CDTF">2009-07-16T14:58:43Z</dcterms:created>
  <dcterms:modified xsi:type="dcterms:W3CDTF">2025-06-02T08:12:15Z</dcterms:modified>
</cp:coreProperties>
</file>